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7" r:id="rId2"/>
    <p:sldId id="258" r:id="rId3"/>
    <p:sldId id="291" r:id="rId4"/>
    <p:sldId id="292" r:id="rId5"/>
    <p:sldId id="287" r:id="rId6"/>
    <p:sldId id="299" r:id="rId7"/>
    <p:sldId id="279" r:id="rId8"/>
    <p:sldId id="280" r:id="rId9"/>
    <p:sldId id="281" r:id="rId10"/>
    <p:sldId id="282" r:id="rId11"/>
    <p:sldId id="283" r:id="rId12"/>
    <p:sldId id="284" r:id="rId13"/>
    <p:sldId id="286" r:id="rId14"/>
    <p:sldId id="285" r:id="rId15"/>
    <p:sldId id="271" r:id="rId16"/>
    <p:sldId id="294" r:id="rId17"/>
    <p:sldId id="296" r:id="rId18"/>
    <p:sldId id="290" r:id="rId19"/>
    <p:sldId id="295" r:id="rId20"/>
    <p:sldId id="298" r:id="rId21"/>
    <p:sldId id="297" r:id="rId22"/>
    <p:sldId id="26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6" autoAdjust="0"/>
    <p:restoredTop sz="94660"/>
  </p:normalViewPr>
  <p:slideViewPr>
    <p:cSldViewPr snapToGrid="0">
      <p:cViewPr varScale="1">
        <p:scale>
          <a:sx n="65" d="100"/>
          <a:sy n="65" d="100"/>
        </p:scale>
        <p:origin x="71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CFEA35-F7BA-4297-8FCF-877ECA362925}" type="datetimeFigureOut">
              <a:rPr lang="en-GB" smtClean="0"/>
              <a:t>09/07/2023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9C1723-58DB-4DF6-B608-3C125DE32121}" type="slidenum">
              <a:rPr lang="en-GB" smtClean="0"/>
              <a:t>‹#›</a:t>
            </a:fld>
            <a:endParaRPr lang="en-GB"/>
          </a:p>
        </p:txBody>
      </p:sp>
    </p:spTree>
    <p:extLst>
      <p:ext uri="{BB962C8B-B14F-4D97-AF65-F5344CB8AC3E}">
        <p14:creationId xmlns:p14="http://schemas.microsoft.com/office/powerpoint/2010/main" val="679081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3157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2126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5501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5237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8859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32704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55382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93070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38106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50242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2861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1722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0904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7961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4013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4342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79167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0553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02704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83784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rtlCol="0"/>
          <a:lstStyle>
            <a:lvl1pPr marL="0" indent="0" algn="ctr">
              <a:buNone/>
              <a:defRPr>
                <a:solidFill>
                  <a:schemeClr val="bg1"/>
                </a:solidFill>
              </a:defRPr>
            </a:lvl1pPr>
          </a:lstStyle>
          <a:p>
            <a:pPr rtl="0"/>
            <a:r>
              <a:rPr lang="en-GB" noProof="0"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rtlCol="0" anchor="t">
            <a:noAutofit/>
          </a:bodyPr>
          <a:lstStyle>
            <a:lvl1pPr algn="l">
              <a:lnSpc>
                <a:spcPct val="80000"/>
              </a:lnSpc>
              <a:defRPr sz="5400" cap="all" spc="400" baseline="0">
                <a:ln w="19050">
                  <a:solidFill>
                    <a:schemeClr val="accent5"/>
                  </a:solidFill>
                </a:ln>
              </a:defRPr>
            </a:lvl1pPr>
          </a:lstStyle>
          <a:p>
            <a:pPr rtl="0"/>
            <a:r>
              <a:rPr lang="en-GB" noProof="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rtlCol="0">
            <a:noAutofit/>
          </a:bodyPr>
          <a:lstStyle>
            <a:lvl1pPr marL="0" indent="0" algn="l">
              <a:buNone/>
              <a:defRPr sz="2400" spc="100" baseline="0">
                <a:solidFill>
                  <a:schemeClr val="accent5"/>
                </a:solidFill>
              </a:defRPr>
            </a:lvl1pPr>
          </a:lstStyle>
          <a:p>
            <a:pPr lvl="0" rtl="0"/>
            <a:r>
              <a:rPr lang="en-GB" noProof="0"/>
              <a:t>Click to add name</a:t>
            </a:r>
          </a:p>
        </p:txBody>
      </p:sp>
    </p:spTree>
    <p:extLst>
      <p:ext uri="{BB962C8B-B14F-4D97-AF65-F5344CB8AC3E}">
        <p14:creationId xmlns:p14="http://schemas.microsoft.com/office/powerpoint/2010/main" val="2358543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rtlCol="0"/>
          <a:lstStyle>
            <a:lvl1pPr marL="0" indent="0" algn="ctr">
              <a:buNone/>
              <a:defRPr>
                <a:solidFill>
                  <a:schemeClr val="bg1"/>
                </a:solidFill>
              </a:defRPr>
            </a:lvl1pPr>
          </a:lstStyle>
          <a:p>
            <a:pPr rtl="0"/>
            <a:r>
              <a:rPr lang="en-GB" noProof="0"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rtlCol="0"/>
          <a:lstStyle/>
          <a:p>
            <a:pPr rtl="0"/>
            <a:r>
              <a:rPr lang="en-GB" noProof="0"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rtlCol="0" anchor="ctr"/>
          <a:lstStyle>
            <a:lvl1pPr marL="0" indent="0" algn="ctr">
              <a:buNone/>
              <a:defRPr sz="2400" cap="all" spc="100" baseline="0">
                <a:solidFill>
                  <a:schemeClr val="accent5">
                    <a:lumMod val="20000"/>
                    <a:lumOff val="80000"/>
                  </a:schemeClr>
                </a:solidFill>
                <a:latin typeface="+mj-lt"/>
              </a:defRPr>
            </a:lvl1pPr>
          </a:lstStyle>
          <a:p>
            <a:pPr lvl="0" rtl="0"/>
            <a:r>
              <a:rPr lang="en-GB" noProof="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rtlCol="0"/>
          <a:lstStyle/>
          <a:p>
            <a:pPr rtl="0"/>
            <a:r>
              <a:rPr lang="en-GB" noProof="0"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rtlCol="0" anchor="ctr"/>
          <a:lstStyle>
            <a:lvl1pPr marL="0" indent="0" algn="ctr">
              <a:buNone/>
              <a:defRPr sz="2400" cap="all" spc="100" baseline="0">
                <a:solidFill>
                  <a:schemeClr val="accent5">
                    <a:lumMod val="20000"/>
                    <a:lumOff val="80000"/>
                  </a:schemeClr>
                </a:solidFill>
                <a:latin typeface="+mj-lt"/>
              </a:defRPr>
            </a:lvl1pPr>
          </a:lstStyle>
          <a:p>
            <a:pPr lvl="0" rtl="0"/>
            <a:r>
              <a:rPr lang="en-GB" noProof="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en-GB" noProof="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rtlCol="0" anchor="ctr"/>
          <a:lstStyle>
            <a:lvl1pPr marL="0" indent="0" algn="ctr">
              <a:buNone/>
              <a:defRPr sz="2400" cap="all" spc="100" baseline="0">
                <a:solidFill>
                  <a:schemeClr val="accent5">
                    <a:lumMod val="20000"/>
                    <a:lumOff val="80000"/>
                  </a:schemeClr>
                </a:solidFill>
                <a:latin typeface="+mj-lt"/>
              </a:defRPr>
            </a:lvl1pPr>
          </a:lstStyle>
          <a:p>
            <a:pPr lvl="0" rtl="0"/>
            <a:r>
              <a:rPr lang="en-GB" noProof="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en-GB" noProof="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en-GB" noProof="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rtlCol="0">
            <a:noAutofit/>
          </a:bodyPr>
          <a:lstStyle>
            <a:lvl1pPr>
              <a:lnSpc>
                <a:spcPct val="100000"/>
              </a:lnSpc>
              <a:defRPr sz="2800">
                <a:ln w="19050">
                  <a:solidFill>
                    <a:schemeClr val="bg1"/>
                  </a:solidFill>
                </a:ln>
              </a:defRPr>
            </a:lvl1pPr>
          </a:lstStyle>
          <a:p>
            <a:pPr rtl="0"/>
            <a:r>
              <a:rPr lang="en-GB" noProof="0"/>
              <a:t>Click to add title</a:t>
            </a:r>
          </a:p>
        </p:txBody>
      </p:sp>
    </p:spTree>
    <p:extLst>
      <p:ext uri="{BB962C8B-B14F-4D97-AF65-F5344CB8AC3E}">
        <p14:creationId xmlns:p14="http://schemas.microsoft.com/office/powerpoint/2010/main" val="25385938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rtlCol="0"/>
          <a:lstStyle>
            <a:lvl1pPr marL="0" indent="0" algn="ctr">
              <a:buNone/>
              <a:defRPr>
                <a:solidFill>
                  <a:schemeClr val="bg1"/>
                </a:solidFill>
              </a:defRPr>
            </a:lvl1pPr>
          </a:lstStyle>
          <a:p>
            <a:pPr rtl="0"/>
            <a:r>
              <a:rPr lang="en-GB" noProof="0"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rtlCol="0"/>
          <a:lstStyle/>
          <a:p>
            <a:pPr rtl="0"/>
            <a:r>
              <a:rPr lang="en-GB" noProof="0"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rtlCol="0"/>
          <a:lstStyle/>
          <a:p>
            <a:pPr rtl="0"/>
            <a:r>
              <a:rPr lang="en-GB" noProof="0"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rtlCol="0"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rtl="0"/>
            <a:r>
              <a:rPr lang="en-GB" noProof="0"/>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rtlCol="0" anchor="b">
            <a:normAutofit/>
          </a:bodyPr>
          <a:lstStyle>
            <a:lvl1pPr marL="0" indent="0" algn="l">
              <a:buNone/>
              <a:defRPr sz="1600" cap="all" spc="100" baseline="0">
                <a:solidFill>
                  <a:schemeClr val="accent6"/>
                </a:solidFill>
                <a:latin typeface="+mj-lt"/>
              </a:defRPr>
            </a:lvl1pPr>
          </a:lstStyle>
          <a:p>
            <a:pPr lvl="0" rtl="0"/>
            <a:r>
              <a:rPr lang="en-GB" noProof="0"/>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rtlCol="0"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rtl="0"/>
            <a:r>
              <a:rPr lang="en-GB" noProof="0"/>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rtlCol="0" anchor="b">
            <a:normAutofit/>
          </a:bodyPr>
          <a:lstStyle>
            <a:lvl1pPr marL="0" indent="0" algn="l">
              <a:buNone/>
              <a:defRPr sz="1600" cap="all" spc="100" baseline="0">
                <a:solidFill>
                  <a:schemeClr val="accent6"/>
                </a:solidFill>
                <a:latin typeface="+mj-lt"/>
              </a:defRPr>
            </a:lvl1pPr>
          </a:lstStyle>
          <a:p>
            <a:pPr lvl="0" rtl="0"/>
            <a:r>
              <a:rPr lang="en-GB" noProof="0"/>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rtlCol="0">
            <a:noAutofit/>
          </a:bodyPr>
          <a:lstStyle>
            <a:lvl1pPr>
              <a:lnSpc>
                <a:spcPct val="100000"/>
              </a:lnSpc>
              <a:defRPr sz="2800">
                <a:ln w="19050">
                  <a:solidFill>
                    <a:schemeClr val="accent6"/>
                  </a:solidFill>
                </a:ln>
              </a:defRPr>
            </a:lvl1pPr>
          </a:lstStyle>
          <a:p>
            <a:pPr rtl="0"/>
            <a:r>
              <a:rPr lang="en-GB" noProof="0"/>
              <a:t>Click to add title</a:t>
            </a:r>
          </a:p>
        </p:txBody>
      </p:sp>
    </p:spTree>
    <p:extLst>
      <p:ext uri="{BB962C8B-B14F-4D97-AF65-F5344CB8AC3E}">
        <p14:creationId xmlns:p14="http://schemas.microsoft.com/office/powerpoint/2010/main" val="13475529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rtlCol="0"/>
          <a:lstStyle/>
          <a:p>
            <a:pPr rtl="0"/>
            <a:r>
              <a:rPr lang="en-GB" noProof="0" dirty="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rtlCol="0"/>
          <a:lstStyle/>
          <a:p>
            <a:pPr rtl="0"/>
            <a:r>
              <a:rPr lang="en-GB" noProof="0"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rtlCol="0" anchor="ctr"/>
          <a:lstStyle>
            <a:lvl1pPr marL="0" indent="0" algn="ctr">
              <a:lnSpc>
                <a:spcPct val="100000"/>
              </a:lnSpc>
              <a:buNone/>
              <a:defRPr sz="1000" cap="all" spc="200" baseline="0">
                <a:solidFill>
                  <a:schemeClr val="accent5"/>
                </a:solidFill>
                <a:latin typeface="+mj-lt"/>
              </a:defRPr>
            </a:lvl1pPr>
          </a:lstStyle>
          <a:p>
            <a:pPr lvl="0" rtl="0"/>
            <a:r>
              <a:rPr lang="en-GB" noProof="0"/>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rtlCol="0" anchor="ctr"/>
          <a:lstStyle>
            <a:lvl1pPr marL="0" indent="0" algn="ctr">
              <a:lnSpc>
                <a:spcPct val="100000"/>
              </a:lnSpc>
              <a:buNone/>
              <a:defRPr sz="1000" cap="all" spc="200" baseline="0">
                <a:solidFill>
                  <a:schemeClr val="accent5"/>
                </a:solidFill>
                <a:latin typeface="+mj-lt"/>
              </a:defRPr>
            </a:lvl1pPr>
          </a:lstStyle>
          <a:p>
            <a:pPr lvl="0" rtl="0"/>
            <a:r>
              <a:rPr lang="en-GB" noProof="0"/>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rtlCol="0" anchor="ctr"/>
          <a:lstStyle>
            <a:lvl1pPr marL="0" indent="0" algn="ctr">
              <a:lnSpc>
                <a:spcPct val="100000"/>
              </a:lnSpc>
              <a:buNone/>
              <a:defRPr sz="1000" cap="all" spc="200" baseline="0">
                <a:solidFill>
                  <a:schemeClr val="accent5"/>
                </a:solidFill>
                <a:latin typeface="+mj-lt"/>
              </a:defRPr>
            </a:lvl1pPr>
          </a:lstStyle>
          <a:p>
            <a:pPr lvl="0" rtl="0"/>
            <a:r>
              <a:rPr lang="en-GB" noProof="0"/>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rtlCol="0"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rtl="0"/>
            <a:r>
              <a:rPr lang="en-GB" noProof="0"/>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rtlCol="0"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rtl="0"/>
            <a:r>
              <a:rPr lang="en-GB" noProof="0"/>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rtlCol="0"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rtl="0"/>
            <a:r>
              <a:rPr lang="en-GB" noProof="0"/>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rtlCol="0"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rtl="0"/>
            <a:r>
              <a:rPr lang="en-GB" noProof="0"/>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rtlCol="0" anchor="ctr"/>
          <a:lstStyle>
            <a:lvl1pPr marL="0" indent="0" algn="ctr">
              <a:lnSpc>
                <a:spcPct val="100000"/>
              </a:lnSpc>
              <a:buNone/>
              <a:defRPr sz="1000" cap="all" spc="200" baseline="0">
                <a:solidFill>
                  <a:schemeClr val="accent5"/>
                </a:solidFill>
                <a:latin typeface="+mj-lt"/>
              </a:defRPr>
            </a:lvl1pPr>
          </a:lstStyle>
          <a:p>
            <a:pPr lvl="0" rtl="0"/>
            <a:r>
              <a:rPr lang="en-GB" noProof="0"/>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rtlCol="0" anchor="ctr"/>
          <a:lstStyle>
            <a:lvl1pPr marL="0" indent="0" algn="ctr">
              <a:lnSpc>
                <a:spcPct val="100000"/>
              </a:lnSpc>
              <a:buNone/>
              <a:defRPr sz="1600" cap="all" spc="200" baseline="0">
                <a:solidFill>
                  <a:schemeClr val="bg1"/>
                </a:solidFill>
                <a:latin typeface="+mj-lt"/>
              </a:defRPr>
            </a:lvl1pPr>
          </a:lstStyle>
          <a:p>
            <a:pPr lvl="0" rtl="0"/>
            <a:r>
              <a:rPr lang="en-GB" noProof="0"/>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rtlCol="0" anchor="ctr"/>
          <a:lstStyle>
            <a:lvl1pPr marL="0" indent="0" algn="ctr">
              <a:lnSpc>
                <a:spcPct val="100000"/>
              </a:lnSpc>
              <a:buNone/>
              <a:defRPr sz="1200" cap="all" spc="200" baseline="0">
                <a:solidFill>
                  <a:schemeClr val="accent4"/>
                </a:solidFill>
                <a:latin typeface="+mj-lt"/>
              </a:defRPr>
            </a:lvl1pPr>
          </a:lstStyle>
          <a:p>
            <a:pPr lvl="0" rtl="0"/>
            <a:r>
              <a:rPr lang="en-GB" noProof="0"/>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rtlCol="0" anchor="t">
            <a:noAutofit/>
          </a:bodyPr>
          <a:lstStyle>
            <a:lvl1pPr>
              <a:defRPr sz="2800">
                <a:ln w="19050">
                  <a:solidFill>
                    <a:schemeClr val="bg1"/>
                  </a:solidFill>
                </a:ln>
              </a:defRPr>
            </a:lvl1pPr>
          </a:lstStyle>
          <a:p>
            <a:pPr rtl="0"/>
            <a:r>
              <a:rPr lang="en-GB" noProof="0"/>
              <a:t>Click to add title</a:t>
            </a:r>
          </a:p>
        </p:txBody>
      </p:sp>
    </p:spTree>
    <p:extLst>
      <p:ext uri="{BB962C8B-B14F-4D97-AF65-F5344CB8AC3E}">
        <p14:creationId xmlns:p14="http://schemas.microsoft.com/office/powerpoint/2010/main" val="12019956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rtlCol="0"/>
          <a:lstStyle/>
          <a:p>
            <a:pPr rtl="0"/>
            <a:r>
              <a:rPr lang="en-GB" noProof="0" dirty="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rtlCol="0"/>
          <a:lstStyle/>
          <a:p>
            <a:pPr rtl="0"/>
            <a:r>
              <a:rPr lang="en-GB" noProof="0"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rtlCol="0">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rtl="0"/>
            <a:r>
              <a:rPr lang="en-GB" noProof="0"/>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rtlCol="0" anchor="ctr"/>
          <a:lstStyle>
            <a:lvl1pPr marL="0" indent="0" algn="ctr">
              <a:lnSpc>
                <a:spcPct val="100000"/>
              </a:lnSpc>
              <a:buNone/>
              <a:defRPr sz="1600" cap="all" spc="200" baseline="0">
                <a:solidFill>
                  <a:schemeClr val="accent6"/>
                </a:solidFill>
                <a:latin typeface="+mj-lt"/>
              </a:defRPr>
            </a:lvl1pPr>
          </a:lstStyle>
          <a:p>
            <a:pPr lvl="0" rtl="0"/>
            <a:r>
              <a:rPr lang="en-GB" noProof="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rtlCol="0" anchor="ctr"/>
          <a:lstStyle>
            <a:lvl1pPr marL="0" indent="0" algn="ctr">
              <a:lnSpc>
                <a:spcPct val="100000"/>
              </a:lnSpc>
              <a:buNone/>
              <a:defRPr sz="1600" cap="all" spc="200" baseline="0">
                <a:solidFill>
                  <a:schemeClr val="accent6"/>
                </a:solidFill>
                <a:latin typeface="+mj-lt"/>
              </a:defRPr>
            </a:lvl1pPr>
          </a:lstStyle>
          <a:p>
            <a:pPr lvl="0" rtl="0"/>
            <a:r>
              <a:rPr lang="en-GB" noProof="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rtlCol="0" anchor="ctr"/>
          <a:lstStyle>
            <a:lvl1pPr marL="0" indent="0" algn="ctr">
              <a:lnSpc>
                <a:spcPct val="100000"/>
              </a:lnSpc>
              <a:buNone/>
              <a:defRPr sz="1600" cap="all" spc="200" baseline="0">
                <a:solidFill>
                  <a:schemeClr val="accent6"/>
                </a:solidFill>
                <a:latin typeface="+mj-lt"/>
              </a:defRPr>
            </a:lvl1pPr>
          </a:lstStyle>
          <a:p>
            <a:pPr lvl="0" rtl="0"/>
            <a:r>
              <a:rPr lang="en-GB" noProof="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en-GB" noProof="0"/>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en-GB" noProof="0"/>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en-GB" noProof="0"/>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en-GB" noProof="0"/>
              <a:t>Click to add title</a:t>
            </a:r>
          </a:p>
        </p:txBody>
      </p:sp>
    </p:spTree>
    <p:extLst>
      <p:ext uri="{BB962C8B-B14F-4D97-AF65-F5344CB8AC3E}">
        <p14:creationId xmlns:p14="http://schemas.microsoft.com/office/powerpoint/2010/main" val="19000946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rtlCol="0">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rtl="0"/>
            <a:r>
              <a:rPr lang="en-GB" noProof="0"/>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rtlCol="0"/>
          <a:lstStyle/>
          <a:p>
            <a:pPr rtl="0"/>
            <a:r>
              <a:rPr lang="en-GB" noProof="0" dirty="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rtlCol="0"/>
          <a:lstStyle/>
          <a:p>
            <a:pPr rtl="0"/>
            <a:r>
              <a:rPr lang="en-GB" noProof="0"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rtlCol="0"/>
          <a:lstStyle>
            <a:lvl1pPr marL="0" indent="0" algn="ctr">
              <a:buNone/>
              <a:defRPr sz="1600" cap="all" spc="200" baseline="0">
                <a:solidFill>
                  <a:schemeClr val="accent6"/>
                </a:solidFill>
                <a:latin typeface="+mj-lt"/>
                <a:cs typeface="Posterama" panose="020B0504020200020000" pitchFamily="34" charset="0"/>
              </a:defRPr>
            </a:lvl1pPr>
          </a:lstStyle>
          <a:p>
            <a:pPr lvl="0" rtl="0"/>
            <a:r>
              <a:rPr lang="en-GB" noProof="0"/>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rtlCol="0"/>
          <a:lstStyle>
            <a:lvl1pPr marL="0" indent="0" algn="ctr">
              <a:buNone/>
              <a:defRPr sz="1600" cap="all" spc="200" baseline="0">
                <a:solidFill>
                  <a:schemeClr val="accent6"/>
                </a:solidFill>
                <a:latin typeface="+mj-lt"/>
                <a:cs typeface="Posterama" panose="020B0504020200020000" pitchFamily="34" charset="0"/>
              </a:defRPr>
            </a:lvl1pPr>
          </a:lstStyle>
          <a:p>
            <a:pPr lvl="0" rtl="0"/>
            <a:r>
              <a:rPr lang="en-GB" noProof="0"/>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en-GB" noProof="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Tree>
    <p:extLst>
      <p:ext uri="{BB962C8B-B14F-4D97-AF65-F5344CB8AC3E}">
        <p14:creationId xmlns:p14="http://schemas.microsoft.com/office/powerpoint/2010/main" val="30395312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rtlCol="0"/>
          <a:lstStyle/>
          <a:p>
            <a:pPr rtl="0"/>
            <a:r>
              <a:rPr lang="en-GB" noProof="0" dirty="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rtlCol="0"/>
          <a:lstStyle/>
          <a:p>
            <a:pPr rtl="0"/>
            <a:r>
              <a:rPr lang="en-GB" noProof="0"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rtlCol="0" anchor="ctr">
            <a:noAutofit/>
          </a:bodyPr>
          <a:lstStyle>
            <a:lvl1pPr marL="0" indent="0" algn="ctr">
              <a:buNone/>
              <a:defRPr sz="1600" cap="all" spc="100" baseline="0">
                <a:solidFill>
                  <a:schemeClr val="bg1"/>
                </a:solidFill>
                <a:latin typeface="+mj-lt"/>
              </a:defRPr>
            </a:lvl1pPr>
          </a:lstStyle>
          <a:p>
            <a:pPr lvl="0" rtl="0"/>
            <a:r>
              <a:rPr lang="en-GB" noProof="0"/>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rtlCol="0" anchor="ctr">
            <a:noAutofit/>
          </a:bodyPr>
          <a:lstStyle>
            <a:lvl1pPr marL="0" indent="0" algn="ctr">
              <a:buNone/>
              <a:defRPr sz="1600" cap="all" spc="100" baseline="0">
                <a:solidFill>
                  <a:schemeClr val="bg1"/>
                </a:solidFill>
                <a:latin typeface="+mj-lt"/>
              </a:defRPr>
            </a:lvl1pPr>
          </a:lstStyle>
          <a:p>
            <a:pPr lvl="0" rtl="0"/>
            <a:r>
              <a:rPr lang="en-GB" noProof="0"/>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rtlCol="0" anchor="b"/>
          <a:lstStyle>
            <a:lvl1pPr marL="0" indent="0" algn="ctr">
              <a:lnSpc>
                <a:spcPct val="100000"/>
              </a:lnSpc>
              <a:spcBef>
                <a:spcPts val="0"/>
              </a:spcBef>
              <a:buNone/>
              <a:defRPr sz="1400" b="1" cap="none" spc="100" baseline="0">
                <a:solidFill>
                  <a:schemeClr val="accent6"/>
                </a:solidFill>
                <a:latin typeface="+mn-lt"/>
              </a:defRPr>
            </a:lvl1pPr>
          </a:lstStyle>
          <a:p>
            <a:pPr lvl="0" rtl="0"/>
            <a:r>
              <a:rPr lang="en-GB" noProof="0"/>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en-GB" noProof="0"/>
              <a:t>Click to add title</a:t>
            </a:r>
          </a:p>
        </p:txBody>
      </p:sp>
    </p:spTree>
    <p:extLst>
      <p:ext uri="{BB962C8B-B14F-4D97-AF65-F5344CB8AC3E}">
        <p14:creationId xmlns:p14="http://schemas.microsoft.com/office/powerpoint/2010/main" val="26929315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rtlCol="0"/>
          <a:lstStyle>
            <a:lvl1pPr marL="0" indent="0" algn="ctr">
              <a:buNone/>
              <a:defRPr>
                <a:solidFill>
                  <a:schemeClr val="bg1"/>
                </a:solidFill>
              </a:defRPr>
            </a:lvl1pPr>
          </a:lstStyle>
          <a:p>
            <a:pPr rtl="0"/>
            <a:r>
              <a:rPr lang="en-GB" noProof="0"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rtlCol="0"/>
          <a:lstStyle>
            <a:lvl1pPr marL="0" indent="0" algn="ctr">
              <a:buNone/>
              <a:defRPr>
                <a:solidFill>
                  <a:schemeClr val="bg1"/>
                </a:solidFill>
              </a:defRPr>
            </a:lvl1pPr>
          </a:lstStyle>
          <a:p>
            <a:pPr rtl="0"/>
            <a:r>
              <a:rPr lang="en-GB" noProof="0"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rtlCol="0"/>
          <a:lstStyle/>
          <a:p>
            <a:pPr rtl="0"/>
            <a:r>
              <a:rPr lang="en-GB" noProof="0" dirty="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rtlCol="0"/>
          <a:lstStyle/>
          <a:p>
            <a:pPr rtl="0"/>
            <a:r>
              <a:rPr lang="en-GB" noProof="0"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rtlCol="0" anchor="t">
            <a:noAutofit/>
          </a:bodyPr>
          <a:lstStyle>
            <a:lvl1pPr>
              <a:defRPr sz="2800">
                <a:ln w="19050">
                  <a:solidFill>
                    <a:schemeClr val="bg1"/>
                  </a:solidFill>
                </a:ln>
              </a:defRPr>
            </a:lvl1pPr>
          </a:lstStyle>
          <a:p>
            <a:pPr rtl="0"/>
            <a:r>
              <a:rPr lang="en-GB" noProof="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Tree>
    <p:extLst>
      <p:ext uri="{BB962C8B-B14F-4D97-AF65-F5344CB8AC3E}">
        <p14:creationId xmlns:p14="http://schemas.microsoft.com/office/powerpoint/2010/main" val="5737326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rtlCol="0"/>
          <a:lstStyle/>
          <a:p>
            <a:pPr rtl="0"/>
            <a:r>
              <a:rPr lang="en-GB" noProof="0"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rtlCol="0"/>
          <a:lstStyle/>
          <a:p>
            <a:pPr rtl="0"/>
            <a:r>
              <a:rPr lang="en-GB" noProof="0"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rtlCol="0"/>
          <a:lstStyle>
            <a:lvl1pPr marL="0" indent="0" algn="ctr">
              <a:buNone/>
              <a:defRPr/>
            </a:lvl1pPr>
          </a:lstStyle>
          <a:p>
            <a:pPr rtl="0"/>
            <a:r>
              <a:rPr lang="en-GB" noProof="0"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rtlCol="0"/>
          <a:lstStyle>
            <a:lvl1pPr marL="0" indent="0" algn="ctr">
              <a:buNone/>
              <a:defRPr/>
            </a:lvl1pPr>
          </a:lstStyle>
          <a:p>
            <a:pPr rtl="0"/>
            <a:r>
              <a:rPr lang="en-GB" noProof="0"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rtlCol="0"/>
          <a:lstStyle>
            <a:lvl1pPr marL="0" indent="0" algn="ctr">
              <a:buNone/>
              <a:defRPr/>
            </a:lvl1pPr>
          </a:lstStyle>
          <a:p>
            <a:pPr rtl="0"/>
            <a:r>
              <a:rPr lang="en-GB" noProof="0"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rtlCol="0"/>
          <a:lstStyle>
            <a:lvl1pPr marL="0" indent="0" algn="ctr">
              <a:buNone/>
              <a:defRPr/>
            </a:lvl1pPr>
          </a:lstStyle>
          <a:p>
            <a:pPr rtl="0"/>
            <a:r>
              <a:rPr lang="en-GB" noProof="0"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rtlCol="0" anchor="t">
            <a:normAutofit/>
          </a:bodyPr>
          <a:lstStyle>
            <a:lvl1pPr algn="ctr">
              <a:lnSpc>
                <a:spcPct val="125000"/>
              </a:lnSpc>
              <a:defRPr sz="2800"/>
            </a:lvl1pPr>
          </a:lstStyle>
          <a:p>
            <a:pPr rtl="0"/>
            <a:r>
              <a:rPr lang="en-GB" noProof="0"/>
              <a:t>Click to add title</a:t>
            </a:r>
          </a:p>
        </p:txBody>
      </p:sp>
    </p:spTree>
    <p:extLst>
      <p:ext uri="{BB962C8B-B14F-4D97-AF65-F5344CB8AC3E}">
        <p14:creationId xmlns:p14="http://schemas.microsoft.com/office/powerpoint/2010/main" val="2651968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rtlCol="0"/>
          <a:lstStyle/>
          <a:p>
            <a:pPr rtl="0"/>
            <a:r>
              <a:rPr lang="en-GB" noProof="0"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rtlCol="0"/>
          <a:lstStyle/>
          <a:p>
            <a:pPr rtl="0"/>
            <a:r>
              <a:rPr lang="en-GB" noProof="0"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rtlCol="0" anchor="ctr">
            <a:normAutofit/>
          </a:bodyPr>
          <a:lstStyle>
            <a:lvl1pPr marL="0" indent="0" algn="ctr">
              <a:buNone/>
              <a:defRPr sz="1200"/>
            </a:lvl1pPr>
          </a:lstStyle>
          <a:p>
            <a:pPr rtl="0"/>
            <a:r>
              <a:rPr lang="en-GB" noProof="0"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rtlCol="0" anchor="ctr">
            <a:normAutofit/>
          </a:bodyPr>
          <a:lstStyle>
            <a:lvl1pPr marL="0" indent="0" algn="ctr">
              <a:buNone/>
              <a:defRPr sz="1200"/>
            </a:lvl1pPr>
          </a:lstStyle>
          <a:p>
            <a:pPr rtl="0"/>
            <a:r>
              <a:rPr lang="en-GB" noProof="0"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rtlCol="0" anchor="ctr">
            <a:normAutofit/>
          </a:bodyPr>
          <a:lstStyle>
            <a:lvl1pPr marL="0" indent="0" algn="ctr">
              <a:buNone/>
              <a:defRPr sz="1200"/>
            </a:lvl1pPr>
          </a:lstStyle>
          <a:p>
            <a:pPr rtl="0"/>
            <a:r>
              <a:rPr lang="en-GB" noProof="0"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rtlCol="0" anchor="ctr">
            <a:normAutofit/>
          </a:bodyPr>
          <a:lstStyle>
            <a:lvl1pPr marL="0" indent="0" algn="ctr">
              <a:buNone/>
              <a:defRPr sz="1200"/>
            </a:lvl1pPr>
          </a:lstStyle>
          <a:p>
            <a:pPr rtl="0"/>
            <a:r>
              <a:rPr lang="en-GB" noProof="0"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rtlCol="0" anchor="ctr">
            <a:normAutofit/>
          </a:bodyPr>
          <a:lstStyle>
            <a:lvl1pPr marL="0" indent="0" algn="ctr">
              <a:buNone/>
              <a:defRPr sz="1200"/>
            </a:lvl1pPr>
          </a:lstStyle>
          <a:p>
            <a:pPr rtl="0"/>
            <a:r>
              <a:rPr lang="en-GB" noProof="0"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rtlCol="0" anchor="ctr">
            <a:normAutofit/>
          </a:bodyPr>
          <a:lstStyle>
            <a:lvl1pPr marL="0" indent="0" algn="ctr">
              <a:buNone/>
              <a:defRPr sz="1200"/>
            </a:lvl1pPr>
          </a:lstStyle>
          <a:p>
            <a:pPr rtl="0"/>
            <a:r>
              <a:rPr lang="en-GB" noProof="0"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rtlCol="0" anchor="ctr">
            <a:normAutofit/>
          </a:bodyPr>
          <a:lstStyle>
            <a:lvl1pPr marL="0" indent="0" algn="ctr">
              <a:buNone/>
              <a:defRPr sz="1200"/>
            </a:lvl1pPr>
          </a:lstStyle>
          <a:p>
            <a:pPr rtl="0"/>
            <a:r>
              <a:rPr lang="en-GB" noProof="0"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rtlCol="0" anchor="ctr">
            <a:normAutofit/>
          </a:bodyPr>
          <a:lstStyle>
            <a:lvl1pPr marL="0" indent="0" algn="ctr">
              <a:buNone/>
              <a:defRPr sz="1200"/>
            </a:lvl1pPr>
          </a:lstStyle>
          <a:p>
            <a:pPr rtl="0"/>
            <a:r>
              <a:rPr lang="en-GB" noProof="0"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rtlCol="0" anchor="t">
            <a:normAutofit/>
          </a:bodyPr>
          <a:lstStyle>
            <a:lvl1pPr algn="ctr">
              <a:lnSpc>
                <a:spcPct val="125000"/>
              </a:lnSpc>
              <a:defRPr sz="2800"/>
            </a:lvl1pPr>
          </a:lstStyle>
          <a:p>
            <a:pPr rtl="0"/>
            <a:r>
              <a:rPr lang="en-GB" noProof="0"/>
              <a:t>Click to add title</a:t>
            </a:r>
          </a:p>
        </p:txBody>
      </p:sp>
    </p:spTree>
    <p:extLst>
      <p:ext uri="{BB962C8B-B14F-4D97-AF65-F5344CB8AC3E}">
        <p14:creationId xmlns:p14="http://schemas.microsoft.com/office/powerpoint/2010/main" val="32669713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rtlCol="0"/>
          <a:lstStyle/>
          <a:p>
            <a:pPr rtl="0"/>
            <a:r>
              <a:rPr lang="en-GB" noProof="0" dirty="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rtlCol="0"/>
          <a:lstStyle/>
          <a:p>
            <a:pPr rtl="0"/>
            <a:r>
              <a:rPr lang="en-GB" noProof="0"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rtl="0"/>
            <a:r>
              <a:rPr lang="en-GB" noProof="0"/>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rtl="0"/>
            <a:r>
              <a:rPr lang="en-GB" noProof="0"/>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rtl="0"/>
            <a:r>
              <a:rPr lang="en-GB" noProof="0"/>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rtl="0"/>
            <a:r>
              <a:rPr lang="en-GB" noProof="0"/>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rtlCol="0"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rtl="0"/>
            <a:r>
              <a:rPr lang="en-GB" noProof="0"/>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rtlCol="0" anchor="ctr"/>
          <a:lstStyle>
            <a:lvl1pPr marL="0" indent="0" algn="ctr">
              <a:lnSpc>
                <a:spcPct val="80000"/>
              </a:lnSpc>
              <a:spcBef>
                <a:spcPts val="1000"/>
              </a:spcBef>
              <a:buNone/>
              <a:defRPr sz="2800" cap="all" spc="100" baseline="0">
                <a:solidFill>
                  <a:schemeClr val="accent5"/>
                </a:solidFill>
                <a:latin typeface="+mj-lt"/>
              </a:defRPr>
            </a:lvl1pPr>
          </a:lstStyle>
          <a:p>
            <a:pPr lvl="0" rtl="0"/>
            <a:r>
              <a:rPr lang="en-GB" noProof="0"/>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rtlCol="0"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rtl="0"/>
            <a:r>
              <a:rPr lang="en-GB" noProof="0"/>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rtlCol="0"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rtl="0"/>
            <a:r>
              <a:rPr lang="en-GB" noProof="0"/>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rtlCol="0" anchor="t">
            <a:noAutofit/>
          </a:bodyPr>
          <a:lstStyle>
            <a:lvl1pPr>
              <a:defRPr sz="2800">
                <a:ln w="19050">
                  <a:solidFill>
                    <a:schemeClr val="bg1"/>
                  </a:solidFill>
                </a:ln>
              </a:defRPr>
            </a:lvl1pPr>
          </a:lstStyle>
          <a:p>
            <a:pPr rtl="0"/>
            <a:r>
              <a:rPr lang="en-GB" noProof="0"/>
              <a:t>Click to add title</a:t>
            </a:r>
          </a:p>
        </p:txBody>
      </p:sp>
    </p:spTree>
    <p:extLst>
      <p:ext uri="{BB962C8B-B14F-4D97-AF65-F5344CB8AC3E}">
        <p14:creationId xmlns:p14="http://schemas.microsoft.com/office/powerpoint/2010/main" val="31064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rtlCol="0"/>
          <a:lstStyle>
            <a:lvl1pPr marL="0" indent="0" algn="ctr">
              <a:buNone/>
              <a:defRPr>
                <a:solidFill>
                  <a:schemeClr val="bg1"/>
                </a:solidFill>
              </a:defRPr>
            </a:lvl1pPr>
          </a:lstStyle>
          <a:p>
            <a:pPr rtl="0"/>
            <a:r>
              <a:rPr lang="en-GB" noProof="0"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rtlCol="0"/>
          <a:lstStyle/>
          <a:p>
            <a:pPr rtl="0"/>
            <a:r>
              <a:rPr lang="en-GB" noProof="0"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rtlCol="0"/>
          <a:lstStyle/>
          <a:p>
            <a:pPr rtl="0"/>
            <a:r>
              <a:rPr lang="en-GB" noProof="0"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rtlCol="0" anchor="t">
            <a:normAutofit/>
          </a:bodyPr>
          <a:lstStyle>
            <a:lvl1pPr>
              <a:defRPr sz="2800"/>
            </a:lvl1pPr>
          </a:lstStyle>
          <a:p>
            <a:pPr rtl="0"/>
            <a:r>
              <a:rPr lang="en-GB" noProof="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rtlCol="0">
            <a:noAutofit/>
          </a:bodyPr>
          <a:lstStyle>
            <a:lvl1pPr marL="0" indent="0" algn="l">
              <a:lnSpc>
                <a:spcPct val="125000"/>
              </a:lnSpc>
              <a:buNone/>
              <a:defRPr sz="1400" spc="100" baseline="0">
                <a:solidFill>
                  <a:schemeClr val="accent2"/>
                </a:solidFill>
              </a:defRPr>
            </a:lvl1pPr>
          </a:lstStyle>
          <a:p>
            <a:pPr lvl="0" rtl="0"/>
            <a:r>
              <a:rPr lang="en-GB" noProof="0"/>
              <a:t>Click to add text</a:t>
            </a:r>
          </a:p>
        </p:txBody>
      </p:sp>
    </p:spTree>
    <p:extLst>
      <p:ext uri="{BB962C8B-B14F-4D97-AF65-F5344CB8AC3E}">
        <p14:creationId xmlns:p14="http://schemas.microsoft.com/office/powerpoint/2010/main" val="10372703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rtlCol="0"/>
          <a:lstStyle>
            <a:lvl1pPr marL="0" indent="0" algn="ctr">
              <a:buNone/>
              <a:defRPr>
                <a:solidFill>
                  <a:schemeClr val="tx1"/>
                </a:solidFill>
              </a:defRPr>
            </a:lvl1pPr>
          </a:lstStyle>
          <a:p>
            <a:pPr rtl="0"/>
            <a:r>
              <a:rPr lang="en-GB" noProof="0"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rtlCol="0"/>
          <a:lstStyle/>
          <a:p>
            <a:pPr rtl="0"/>
            <a:r>
              <a:rPr lang="en-GB" noProof="0"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rtlCol="0"/>
          <a:lstStyle/>
          <a:p>
            <a:pPr rtl="0"/>
            <a:r>
              <a:rPr lang="en-GB" noProof="0"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rtl="0">
              <a:spcBef>
                <a:spcPts val="0"/>
              </a:spcBef>
              <a:buFont typeface="Arial" panose="020B0604020202020204" pitchFamily="34" charset="0"/>
            </a:pPr>
            <a:r>
              <a:rPr lang="en-GB" noProof="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rtlCol="0">
            <a:noAutofit/>
          </a:bodyPr>
          <a:lstStyle>
            <a:lvl1pPr marL="0" indent="0" algn="l">
              <a:lnSpc>
                <a:spcPct val="125000"/>
              </a:lnSpc>
              <a:buNone/>
              <a:defRPr sz="1400" spc="100" baseline="0">
                <a:solidFill>
                  <a:schemeClr val="bg1"/>
                </a:solidFill>
              </a:defRPr>
            </a:lvl1pPr>
          </a:lstStyle>
          <a:p>
            <a:pPr lvl="0" rtl="0"/>
            <a:r>
              <a:rPr lang="en-GB" noProof="0"/>
              <a:t>Click to add text</a:t>
            </a:r>
          </a:p>
        </p:txBody>
      </p:sp>
    </p:spTree>
    <p:extLst>
      <p:ext uri="{BB962C8B-B14F-4D97-AF65-F5344CB8AC3E}">
        <p14:creationId xmlns:p14="http://schemas.microsoft.com/office/powerpoint/2010/main" val="4459963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rtlCol="0"/>
          <a:lstStyle>
            <a:lvl1pPr marL="0" indent="0" algn="ctr">
              <a:buNone/>
              <a:defRPr>
                <a:solidFill>
                  <a:schemeClr val="bg1"/>
                </a:solidFill>
              </a:defRPr>
            </a:lvl1pPr>
          </a:lstStyle>
          <a:p>
            <a:pPr rtl="0"/>
            <a:r>
              <a:rPr lang="en-GB" noProof="0"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rtlCol="0">
            <a:noAutofit/>
          </a:bodyPr>
          <a:lstStyle>
            <a:lvl1pPr marL="0" indent="0" algn="l">
              <a:lnSpc>
                <a:spcPct val="125000"/>
              </a:lnSpc>
              <a:buNone/>
              <a:defRPr sz="1400" spc="100" baseline="0">
                <a:solidFill>
                  <a:schemeClr val="bg1"/>
                </a:solidFill>
              </a:defRPr>
            </a:lvl1pPr>
          </a:lstStyle>
          <a:p>
            <a:pPr lvl="0" rtl="0"/>
            <a:r>
              <a:rPr lang="en-GB" noProof="0"/>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rtlCol="0"/>
          <a:lstStyle/>
          <a:p>
            <a:pPr rtl="0"/>
            <a:r>
              <a:rPr lang="en-GB" noProof="0"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rtlCol="0"/>
          <a:lstStyle/>
          <a:p>
            <a:pPr rtl="0"/>
            <a:r>
              <a:rPr lang="en-GB" noProof="0"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rtlCol="0" anchor="t">
            <a:noAutofit/>
          </a:bodyPr>
          <a:lstStyle>
            <a:lvl1pPr>
              <a:defRPr sz="2800">
                <a:ln w="19050">
                  <a:solidFill>
                    <a:schemeClr val="bg1"/>
                  </a:solidFill>
                </a:ln>
              </a:defRPr>
            </a:lvl1pPr>
          </a:lstStyle>
          <a:p>
            <a:pPr rtl="0"/>
            <a:r>
              <a:rPr lang="en-GB" noProof="0"/>
              <a:t>Click to add title</a:t>
            </a:r>
          </a:p>
        </p:txBody>
      </p:sp>
    </p:spTree>
    <p:extLst>
      <p:ext uri="{BB962C8B-B14F-4D97-AF65-F5344CB8AC3E}">
        <p14:creationId xmlns:p14="http://schemas.microsoft.com/office/powerpoint/2010/main" val="169651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rtlCol="0"/>
          <a:lstStyle/>
          <a:p>
            <a:pPr rtl="0"/>
            <a:r>
              <a:rPr lang="en-GB" noProof="0"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rtlCol="0"/>
          <a:lstStyle/>
          <a:p>
            <a:pPr rtl="0"/>
            <a:r>
              <a:rPr lang="en-GB" noProof="0"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rtlCol="0"/>
          <a:lstStyle>
            <a:lvl1pPr marL="0" indent="0" algn="ctr">
              <a:buNone/>
              <a:defRPr>
                <a:solidFill>
                  <a:schemeClr val="bg1"/>
                </a:solidFill>
              </a:defRPr>
            </a:lvl1pPr>
          </a:lstStyle>
          <a:p>
            <a:pPr rtl="0"/>
            <a:r>
              <a:rPr lang="en-GB" noProof="0"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rtlCol="0" anchor="t">
            <a:normAutofit/>
          </a:bodyPr>
          <a:lstStyle>
            <a:lvl1pPr>
              <a:lnSpc>
                <a:spcPct val="100000"/>
              </a:lnSpc>
              <a:defRPr sz="2800">
                <a:ln w="19050">
                  <a:solidFill>
                    <a:schemeClr val="accent5"/>
                  </a:solidFill>
                </a:ln>
              </a:defRPr>
            </a:lvl1pPr>
          </a:lstStyle>
          <a:p>
            <a:pPr rtl="0"/>
            <a:r>
              <a:rPr lang="en-GB" noProof="0"/>
              <a:t>Click to add title</a:t>
            </a:r>
          </a:p>
        </p:txBody>
      </p:sp>
    </p:spTree>
    <p:extLst>
      <p:ext uri="{BB962C8B-B14F-4D97-AF65-F5344CB8AC3E}">
        <p14:creationId xmlns:p14="http://schemas.microsoft.com/office/powerpoint/2010/main" val="2134684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rtlCol="0"/>
          <a:lstStyle/>
          <a:p>
            <a:pPr rtl="0"/>
            <a:r>
              <a:rPr lang="en-GB" noProof="0"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rtlCol="0"/>
          <a:lstStyle/>
          <a:p>
            <a:pPr rtl="0"/>
            <a:r>
              <a:rPr lang="en-GB" noProof="0"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rtlCol="0" anchor="t">
            <a:normAutofit/>
          </a:bodyPr>
          <a:lstStyle>
            <a:lvl1pPr>
              <a:lnSpc>
                <a:spcPct val="125000"/>
              </a:lnSpc>
              <a:defRPr sz="2800">
                <a:ln w="19050">
                  <a:solidFill>
                    <a:schemeClr val="bg1"/>
                  </a:solidFill>
                </a:ln>
              </a:defRPr>
            </a:lvl1pPr>
          </a:lstStyle>
          <a:p>
            <a:pPr rtl="0"/>
            <a:r>
              <a:rPr lang="en-GB" noProof="0"/>
              <a:t>Click to add title</a:t>
            </a:r>
          </a:p>
        </p:txBody>
      </p:sp>
    </p:spTree>
    <p:extLst>
      <p:ext uri="{BB962C8B-B14F-4D97-AF65-F5344CB8AC3E}">
        <p14:creationId xmlns:p14="http://schemas.microsoft.com/office/powerpoint/2010/main" val="3845163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rtlCol="0"/>
          <a:lstStyle/>
          <a:p>
            <a:pPr rtl="0"/>
            <a:r>
              <a:rPr lang="en-GB" noProof="0"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rtlCol="0"/>
          <a:lstStyle/>
          <a:p>
            <a:pPr rtl="0"/>
            <a:r>
              <a:rPr lang="en-GB" noProof="0"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rtlCol="0"/>
          <a:lstStyle>
            <a:lvl1pPr marL="0" indent="0" algn="ctr">
              <a:buNone/>
              <a:defRPr sz="1600" cap="all" spc="200" baseline="0">
                <a:solidFill>
                  <a:schemeClr val="accent5"/>
                </a:solidFill>
                <a:latin typeface="+mj-lt"/>
                <a:cs typeface="Posterama" panose="020B0504020200020000" pitchFamily="34" charset="0"/>
              </a:defRPr>
            </a:lvl1pPr>
          </a:lstStyle>
          <a:p>
            <a:pPr lvl="0" rtl="0"/>
            <a:r>
              <a:rPr lang="en-GB" noProof="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rtlCol="0"/>
          <a:lstStyle>
            <a:lvl1pPr marL="0" indent="0" algn="ctr">
              <a:buNone/>
              <a:defRPr sz="1600" cap="all" spc="200" baseline="0">
                <a:solidFill>
                  <a:schemeClr val="accent5"/>
                </a:solidFill>
                <a:latin typeface="+mj-lt"/>
                <a:cs typeface="Posterama" panose="020B0504020200020000" pitchFamily="34" charset="0"/>
              </a:defRPr>
            </a:lvl1pPr>
          </a:lstStyle>
          <a:p>
            <a:pPr lvl="0" rtl="0"/>
            <a:r>
              <a:rPr lang="en-GB" noProof="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rtlCol="0"/>
          <a:lstStyle>
            <a:lvl1pPr marL="0" indent="0" algn="ctr">
              <a:buNone/>
              <a:defRPr sz="1600" cap="all" spc="200" baseline="0">
                <a:solidFill>
                  <a:schemeClr val="accent5"/>
                </a:solidFill>
                <a:latin typeface="+mj-lt"/>
                <a:cs typeface="Posterama" panose="020B0504020200020000" pitchFamily="34" charset="0"/>
              </a:defRPr>
            </a:lvl1pPr>
          </a:lstStyle>
          <a:p>
            <a:pPr lvl="0" rtl="0"/>
            <a:r>
              <a:rPr lang="en-GB" noProof="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rtlCol="0"/>
          <a:lstStyle>
            <a:lvl1pPr marL="0" indent="0" algn="ctr">
              <a:buNone/>
              <a:defRPr sz="1600" cap="all" spc="200" baseline="0">
                <a:solidFill>
                  <a:schemeClr val="accent5"/>
                </a:solidFill>
                <a:latin typeface="+mj-lt"/>
                <a:cs typeface="Posterama" panose="020B0504020200020000" pitchFamily="34" charset="0"/>
              </a:defRPr>
            </a:lvl1pPr>
          </a:lstStyle>
          <a:p>
            <a:pPr lvl="0" rtl="0"/>
            <a:r>
              <a:rPr lang="en-GB" noProof="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rtlCol="0">
            <a:normAutofit/>
          </a:bodyPr>
          <a:lstStyle>
            <a:lvl1pPr algn="ctr">
              <a:lnSpc>
                <a:spcPct val="125000"/>
              </a:lnSpc>
              <a:defRPr sz="2800">
                <a:ln w="19050">
                  <a:solidFill>
                    <a:schemeClr val="bg1"/>
                  </a:solidFill>
                </a:ln>
              </a:defRPr>
            </a:lvl1pPr>
          </a:lstStyle>
          <a:p>
            <a:pPr rtl="0"/>
            <a:r>
              <a:rPr lang="en-GB" noProof="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rtlCol="0" anchor="ctr">
            <a:normAutofit/>
          </a:bodyPr>
          <a:lstStyle>
            <a:lvl1pPr marL="0" indent="0" algn="ctr">
              <a:buNone/>
              <a:defRPr sz="900">
                <a:solidFill>
                  <a:schemeClr val="bg1"/>
                </a:solidFill>
              </a:defRPr>
            </a:lvl1pPr>
          </a:lstStyle>
          <a:p>
            <a:pPr rtl="0"/>
            <a:r>
              <a:rPr lang="en-US" noProof="0" dirty="0"/>
              <a:t>Click icon to add picture</a:t>
            </a:r>
            <a:endParaRPr lang="en-GB" noProof="0"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rtlCol="0" anchor="ctr">
            <a:normAutofit/>
          </a:bodyPr>
          <a:lstStyle>
            <a:lvl1pPr marL="0" indent="0" algn="ctr">
              <a:buNone/>
              <a:defRPr sz="900">
                <a:solidFill>
                  <a:schemeClr val="bg1"/>
                </a:solidFill>
              </a:defRPr>
            </a:lvl1pPr>
          </a:lstStyle>
          <a:p>
            <a:pPr rtl="0"/>
            <a:r>
              <a:rPr lang="en-US" noProof="0" dirty="0"/>
              <a:t>Click icon to add picture</a:t>
            </a:r>
            <a:endParaRPr lang="en-GB" noProof="0"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rtlCol="0" anchor="ctr">
            <a:normAutofit/>
          </a:bodyPr>
          <a:lstStyle>
            <a:lvl1pPr marL="0" indent="0" algn="ctr">
              <a:buNone/>
              <a:defRPr sz="900">
                <a:solidFill>
                  <a:schemeClr val="bg1"/>
                </a:solidFill>
              </a:defRPr>
            </a:lvl1pPr>
          </a:lstStyle>
          <a:p>
            <a:pPr rtl="0"/>
            <a:r>
              <a:rPr lang="en-US" noProof="0" dirty="0"/>
              <a:t>Click icon to add picture</a:t>
            </a:r>
            <a:endParaRPr lang="en-GB" noProof="0"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rtlCol="0" anchor="ctr">
            <a:normAutofit/>
          </a:bodyPr>
          <a:lstStyle>
            <a:lvl1pPr marL="0" indent="0" algn="ctr">
              <a:buNone/>
              <a:defRPr sz="900">
                <a:solidFill>
                  <a:schemeClr val="bg1"/>
                </a:solidFill>
              </a:defRPr>
            </a:lvl1pPr>
          </a:lstStyle>
          <a:p>
            <a:pPr rtl="0"/>
            <a:r>
              <a:rPr lang="en-US" noProof="0" dirty="0"/>
              <a:t>Click icon to add picture</a:t>
            </a:r>
            <a:endParaRPr lang="en-GB" noProof="0" dirty="0"/>
          </a:p>
        </p:txBody>
      </p:sp>
    </p:spTree>
    <p:extLst>
      <p:ext uri="{BB962C8B-B14F-4D97-AF65-F5344CB8AC3E}">
        <p14:creationId xmlns:p14="http://schemas.microsoft.com/office/powerpoint/2010/main" val="3098178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rtlCol="0"/>
          <a:lstStyle>
            <a:lvl1pPr marL="0" indent="0" algn="ctr">
              <a:buNone/>
              <a:defRPr>
                <a:solidFill>
                  <a:schemeClr val="bg1"/>
                </a:solidFill>
              </a:defRPr>
            </a:lvl1pPr>
          </a:lstStyle>
          <a:p>
            <a:pPr rtl="0"/>
            <a:r>
              <a:rPr lang="en-GB" noProof="0"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rtlCol="0" anchor="t">
            <a:normAutofit/>
          </a:bodyPr>
          <a:lstStyle>
            <a:lvl1pPr algn="l">
              <a:lnSpc>
                <a:spcPct val="100000"/>
              </a:lnSpc>
              <a:defRPr sz="2800"/>
            </a:lvl1pPr>
          </a:lstStyle>
          <a:p>
            <a:pPr rtl="0"/>
            <a:r>
              <a:rPr lang="en-GB" noProof="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rtlCol="0">
            <a:noAutofit/>
          </a:bodyPr>
          <a:lstStyle>
            <a:lvl1pPr marL="0" indent="0" algn="l">
              <a:lnSpc>
                <a:spcPct val="125000"/>
              </a:lnSpc>
              <a:buNone/>
              <a:defRPr sz="1400" spc="100" baseline="0">
                <a:solidFill>
                  <a:schemeClr val="accent2"/>
                </a:solidFill>
              </a:defRPr>
            </a:lvl1pPr>
          </a:lstStyle>
          <a:p>
            <a:pPr lvl="0" rtl="0"/>
            <a:r>
              <a:rPr lang="en-GB" noProof="0"/>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rtlCol="0"/>
          <a:lstStyle/>
          <a:p>
            <a:pPr rtl="0"/>
            <a:r>
              <a:rPr lang="en-GB" noProof="0"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rtlCol="0"/>
          <a:lstStyle/>
          <a:p>
            <a:pPr rtl="0"/>
            <a:r>
              <a:rPr lang="en-GB" noProof="0"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dirty="0"/>
          </a:p>
        </p:txBody>
      </p:sp>
    </p:spTree>
    <p:extLst>
      <p:ext uri="{BB962C8B-B14F-4D97-AF65-F5344CB8AC3E}">
        <p14:creationId xmlns:p14="http://schemas.microsoft.com/office/powerpoint/2010/main" val="2807213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rtlCol="0"/>
          <a:lstStyle>
            <a:lvl1pPr marL="0" indent="0" algn="ctr">
              <a:buNone/>
              <a:defRPr>
                <a:solidFill>
                  <a:schemeClr val="tx1"/>
                </a:solidFill>
              </a:defRPr>
            </a:lvl1pPr>
          </a:lstStyle>
          <a:p>
            <a:pPr rtl="0"/>
            <a:r>
              <a:rPr lang="en-GB" noProof="0"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rtlCol="0">
            <a:noAutofit/>
          </a:bodyPr>
          <a:lstStyle>
            <a:lvl1pPr algn="ctr">
              <a:defRPr sz="5400">
                <a:ln w="19050">
                  <a:solidFill>
                    <a:schemeClr val="accent5"/>
                  </a:solidFill>
                </a:ln>
              </a:defRPr>
            </a:lvl1pPr>
          </a:lstStyle>
          <a:p>
            <a:pPr rtl="0"/>
            <a:r>
              <a:rPr lang="en-GB" noProof="0"/>
              <a:t>Click to add title</a:t>
            </a:r>
          </a:p>
        </p:txBody>
      </p:sp>
    </p:spTree>
    <p:extLst>
      <p:ext uri="{BB962C8B-B14F-4D97-AF65-F5344CB8AC3E}">
        <p14:creationId xmlns:p14="http://schemas.microsoft.com/office/powerpoint/2010/main" val="3474855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rtlCol="0"/>
          <a:lstStyle>
            <a:lvl1pPr marL="0" indent="0" algn="ctr">
              <a:buNone/>
              <a:defRPr>
                <a:solidFill>
                  <a:schemeClr val="bg1"/>
                </a:solidFill>
              </a:defRPr>
            </a:lvl1pPr>
          </a:lstStyle>
          <a:p>
            <a:pPr rtl="0"/>
            <a:r>
              <a:rPr lang="en-GB" noProof="0"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rtlCol="0" anchor="t">
            <a:normAutofit/>
          </a:bodyPr>
          <a:lstStyle>
            <a:lvl1pPr algn="l">
              <a:lnSpc>
                <a:spcPct val="100000"/>
              </a:lnSpc>
              <a:defRPr sz="2800"/>
            </a:lvl1pPr>
          </a:lstStyle>
          <a:p>
            <a:pPr rtl="0"/>
            <a:r>
              <a:rPr lang="en-GB" noProof="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rtlCol="0"/>
          <a:lstStyle>
            <a:lvl1pPr marL="0" indent="0">
              <a:buNone/>
              <a:defRPr sz="1600" cap="all" spc="200" baseline="0">
                <a:solidFill>
                  <a:schemeClr val="accent2"/>
                </a:solidFill>
                <a:latin typeface="+mj-lt"/>
              </a:defRPr>
            </a:lvl1pPr>
          </a:lstStyle>
          <a:p>
            <a:pPr lvl="0" rtl="0"/>
            <a:r>
              <a:rPr lang="en-GB" noProof="0"/>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en-GB" noProof="0"/>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rtlCol="0"/>
          <a:lstStyle>
            <a:lvl1pPr marL="0" indent="0">
              <a:buNone/>
              <a:defRPr sz="1600" cap="all" spc="200" baseline="0">
                <a:solidFill>
                  <a:schemeClr val="accent2"/>
                </a:solidFill>
                <a:latin typeface="+mj-lt"/>
              </a:defRPr>
            </a:lvl1pPr>
          </a:lstStyle>
          <a:p>
            <a:pPr lvl="0" rtl="0"/>
            <a:r>
              <a:rPr lang="en-GB" noProof="0"/>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en-GB" noProof="0"/>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rtlCol="0"/>
          <a:lstStyle>
            <a:lvl1pPr marL="0" indent="0">
              <a:buNone/>
              <a:defRPr sz="1600" cap="all" spc="200" baseline="0">
                <a:solidFill>
                  <a:schemeClr val="accent2"/>
                </a:solidFill>
                <a:latin typeface="+mj-lt"/>
              </a:defRPr>
            </a:lvl1pPr>
          </a:lstStyle>
          <a:p>
            <a:pPr lvl="0" rtl="0"/>
            <a:r>
              <a:rPr lang="en-GB" noProof="0"/>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en-GB" noProof="0"/>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rtlCol="0"/>
          <a:lstStyle/>
          <a:p>
            <a:pPr rtl="0"/>
            <a:r>
              <a:rPr lang="en-GB" noProof="0"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rtlCol="0"/>
          <a:lstStyle/>
          <a:p>
            <a:pPr rtl="0"/>
            <a:r>
              <a:rPr lang="en-GB" noProof="0"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dirty="0"/>
          </a:p>
        </p:txBody>
      </p:sp>
    </p:spTree>
    <p:extLst>
      <p:ext uri="{BB962C8B-B14F-4D97-AF65-F5344CB8AC3E}">
        <p14:creationId xmlns:p14="http://schemas.microsoft.com/office/powerpoint/2010/main" val="3771991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rtlCol="0"/>
          <a:lstStyle/>
          <a:p>
            <a:pPr rtl="0"/>
            <a:r>
              <a:rPr lang="en-GB" noProof="0"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rtlCol="0"/>
          <a:lstStyle/>
          <a:p>
            <a:pPr rtl="0"/>
            <a:r>
              <a:rPr lang="en-GB" noProof="0"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en-GB" noProof="0"/>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rtlCol="0" anchor="b"/>
          <a:lstStyle>
            <a:lvl1pPr marL="0" indent="0" algn="r">
              <a:buNone/>
              <a:defRPr sz="4000" kern="0" cap="all" spc="400" baseline="0">
                <a:solidFill>
                  <a:schemeClr val="accent5"/>
                </a:solidFill>
                <a:latin typeface="+mj-lt"/>
              </a:defRPr>
            </a:lvl1pPr>
          </a:lstStyle>
          <a:p>
            <a:pPr lvl="0" rtl="0"/>
            <a:r>
              <a:rPr lang="en-GB" noProof="0"/>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en-GB" noProof="0"/>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en-GB" noProof="0"/>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rtlCol="0" anchor="b"/>
          <a:lstStyle>
            <a:lvl1pPr marL="0" indent="0" algn="r">
              <a:buNone/>
              <a:defRPr sz="4000" kern="0" cap="all" spc="400" baseline="0">
                <a:solidFill>
                  <a:schemeClr val="accent5"/>
                </a:solidFill>
                <a:latin typeface="+mj-lt"/>
              </a:defRPr>
            </a:lvl1pPr>
          </a:lstStyle>
          <a:p>
            <a:pPr lvl="0" rtl="0"/>
            <a:r>
              <a:rPr lang="en-GB" noProof="0"/>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rtlCol="0" anchor="b"/>
          <a:lstStyle>
            <a:lvl1pPr marL="0" indent="0" algn="r">
              <a:buNone/>
              <a:defRPr sz="4000" kern="0" cap="all" spc="400" baseline="0">
                <a:solidFill>
                  <a:schemeClr val="accent5"/>
                </a:solidFill>
                <a:latin typeface="+mj-lt"/>
              </a:defRPr>
            </a:lvl1pPr>
          </a:lstStyle>
          <a:p>
            <a:pPr lvl="0" rtl="0"/>
            <a:r>
              <a:rPr lang="en-GB" noProof="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rtlCol="0">
            <a:noAutofit/>
          </a:bodyPr>
          <a:lstStyle>
            <a:lvl1pPr>
              <a:lnSpc>
                <a:spcPct val="100000"/>
              </a:lnSpc>
              <a:defRPr sz="2800">
                <a:ln w="19050">
                  <a:solidFill>
                    <a:schemeClr val="accent5"/>
                  </a:solidFill>
                </a:ln>
              </a:defRPr>
            </a:lvl1pPr>
          </a:lstStyle>
          <a:p>
            <a:pPr rtl="0"/>
            <a:r>
              <a:rPr lang="en-GB" noProof="0"/>
              <a:t>Click to add title</a:t>
            </a:r>
          </a:p>
        </p:txBody>
      </p:sp>
    </p:spTree>
    <p:extLst>
      <p:ext uri="{BB962C8B-B14F-4D97-AF65-F5344CB8AC3E}">
        <p14:creationId xmlns:p14="http://schemas.microsoft.com/office/powerpoint/2010/main" val="3843260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r>
              <a:rPr lang="en-GB" noProof="0" dirty="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r>
              <a:rPr lang="en-GB" noProof="0"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fld id="{A402E4C0-AD5E-4E8C-9F21-7CCE474BDCEB}" type="slidenum">
              <a:rPr lang="en-GB" noProof="0" smtClean="0"/>
              <a:pPr/>
              <a:t>‹#›</a:t>
            </a:fld>
            <a:endParaRPr lang="en-GB" noProof="0" dirty="0"/>
          </a:p>
        </p:txBody>
      </p:sp>
    </p:spTree>
    <p:extLst>
      <p:ext uri="{BB962C8B-B14F-4D97-AF65-F5344CB8AC3E}">
        <p14:creationId xmlns:p14="http://schemas.microsoft.com/office/powerpoint/2010/main" val="37567633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Placeholder 76">
            <a:extLst>
              <a:ext uri="{FF2B5EF4-FFF2-40B4-BE49-F238E27FC236}">
                <a16:creationId xmlns:a16="http://schemas.microsoft.com/office/drawing/2014/main" id="{2F849723-3772-4844-AB3A-EF3DFAF34B83}"/>
              </a:ext>
            </a:extLst>
          </p:cNvPr>
          <p:cNvPicPr>
            <a:picLocks noGrp="1" noChangeAspect="1"/>
          </p:cNvPicPr>
          <p:nvPr>
            <p:ph type="pic" sz="quarter" idx="13"/>
          </p:nvPr>
        </p:nvPicPr>
        <p:blipFill rotWithShape="1">
          <a:blip r:embed="rId3"/>
          <a:srcRect b="4469"/>
          <a:stretch/>
        </p:blipFill>
        <p:spPr>
          <a:xfrm flipH="1">
            <a:off x="752099" y="739303"/>
            <a:ext cx="6825035" cy="5138983"/>
          </a:xfrm>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6322977" y="1663435"/>
            <a:ext cx="5869021" cy="2003898"/>
          </a:xfrm>
        </p:spPr>
        <p:txBody>
          <a:bodyPr rtlCol="0"/>
          <a:lstStyle/>
          <a:p>
            <a:pPr rtl="0"/>
            <a:r>
              <a:rPr lang="en-US" sz="2400" dirty="0"/>
              <a:t>KINGS COUNTY HOUSING PROJECT</a:t>
            </a:r>
            <a:endParaRPr lang="en-GB" sz="2400" dirty="0"/>
          </a:p>
        </p:txBody>
      </p:sp>
      <p:sp>
        <p:nvSpPr>
          <p:cNvPr id="17" name="Text Placeholder 16">
            <a:extLst>
              <a:ext uri="{FF2B5EF4-FFF2-40B4-BE49-F238E27FC236}">
                <a16:creationId xmlns:a16="http://schemas.microsoft.com/office/drawing/2014/main" id="{75B1C734-42CB-4311-8905-2F41D09107C7}"/>
              </a:ext>
            </a:extLst>
          </p:cNvPr>
          <p:cNvSpPr>
            <a:spLocks noGrp="1"/>
          </p:cNvSpPr>
          <p:nvPr>
            <p:ph type="body" sz="quarter" idx="15"/>
          </p:nvPr>
        </p:nvSpPr>
        <p:spPr>
          <a:xfrm>
            <a:off x="6798408" y="3196628"/>
            <a:ext cx="4925188" cy="339247"/>
          </a:xfrm>
        </p:spPr>
        <p:txBody>
          <a:bodyPr rtlCol="0">
            <a:normAutofit fontScale="85000" lnSpcReduction="20000"/>
          </a:bodyPr>
          <a:lstStyle/>
          <a:p>
            <a:pPr rtl="0"/>
            <a:r>
              <a:rPr lang="en-US" dirty="0"/>
              <a:t>R</a:t>
            </a:r>
            <a:r>
              <a:rPr lang="en-GB" dirty="0"/>
              <a:t>andell Mwania</a:t>
            </a:r>
          </a:p>
        </p:txBody>
      </p:sp>
    </p:spTree>
    <p:extLst>
      <p:ext uri="{BB962C8B-B14F-4D97-AF65-F5344CB8AC3E}">
        <p14:creationId xmlns:p14="http://schemas.microsoft.com/office/powerpoint/2010/main" val="1883836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Date Placeholder 169">
            <a:extLst>
              <a:ext uri="{FF2B5EF4-FFF2-40B4-BE49-F238E27FC236}">
                <a16:creationId xmlns:a16="http://schemas.microsoft.com/office/drawing/2014/main" id="{858C6970-5076-4B31-AADB-4CB24661C0FA}"/>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2023</a:t>
            </a:r>
          </a:p>
        </p:txBody>
      </p:sp>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41" name="Text Placeholder 40">
            <a:extLst>
              <a:ext uri="{FF2B5EF4-FFF2-40B4-BE49-F238E27FC236}">
                <a16:creationId xmlns:a16="http://schemas.microsoft.com/office/drawing/2014/main" id="{AB1F0844-6AE3-4B7A-B203-EFD1F867441B}"/>
              </a:ext>
            </a:extLst>
          </p:cNvPr>
          <p:cNvSpPr>
            <a:spLocks noGrp="1"/>
          </p:cNvSpPr>
          <p:nvPr>
            <p:ph type="body" sz="quarter" idx="27"/>
          </p:nvPr>
        </p:nvSpPr>
        <p:spPr>
          <a:xfrm>
            <a:off x="6507678" y="1348755"/>
            <a:ext cx="4979441" cy="4493904"/>
          </a:xfrm>
        </p:spPr>
        <p:txBody>
          <a:bodyPr rtlCol="0">
            <a:normAutofit fontScale="92500" lnSpcReduction="10000"/>
          </a:bodyPr>
          <a:lstStyle/>
          <a:p>
            <a:pPr rtl="0">
              <a:lnSpc>
                <a:spcPct val="110000"/>
              </a:lnSpc>
            </a:pPr>
            <a:r>
              <a:rPr lang="en-US" dirty="0"/>
              <a:t>The boxplot shown above provides insights into how house prices are distributed based on whether or not they have a waterfront view. By examining the plot, it becomes clear that houses with a waterfront view tend to be priced higher compared to those without. This conclusion is supported by the observation that the median price for houses with a waterfront view is greater than the median price for houses without. </a:t>
            </a:r>
          </a:p>
          <a:p>
            <a:pPr rtl="0">
              <a:lnSpc>
                <a:spcPct val="110000"/>
              </a:lnSpc>
            </a:pPr>
            <a:endParaRPr lang="en-US" dirty="0"/>
          </a:p>
          <a:p>
            <a:pPr rtl="0">
              <a:lnSpc>
                <a:spcPct val="110000"/>
              </a:lnSpc>
            </a:pPr>
            <a:r>
              <a:rPr lang="en-US" dirty="0"/>
              <a:t>Furthermore, the range of prices for houses with a waterfront view is wider, indicating greater variability in prices. This suggests that factors beyond just the presence of a waterfront view might also be influencing the prices of these houses. </a:t>
            </a:r>
          </a:p>
          <a:p>
            <a:pPr rtl="0">
              <a:lnSpc>
                <a:spcPct val="110000"/>
              </a:lnSpc>
            </a:pPr>
            <a:endParaRPr lang="en-US" dirty="0"/>
          </a:p>
          <a:p>
            <a:pPr rtl="0">
              <a:lnSpc>
                <a:spcPct val="110000"/>
              </a:lnSpc>
            </a:pPr>
            <a:r>
              <a:rPr lang="en-US" dirty="0"/>
              <a:t>In summary, this boxplot serves as a visual representation of the connection between having a waterfront view and house prices, highlighting that houses with a waterfront view generally command higher prices.</a:t>
            </a:r>
            <a:endParaRPr lang="en-GB" dirty="0"/>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838200" y="444879"/>
            <a:ext cx="10553464" cy="768096"/>
          </a:xfrm>
        </p:spPr>
        <p:txBody>
          <a:bodyPr rtlCol="0"/>
          <a:lstStyle/>
          <a:p>
            <a:pPr algn="ctr" rtl="0"/>
            <a:r>
              <a:rPr lang="en-US" dirty="0"/>
              <a:t>House Prices by Waterfront View</a:t>
            </a:r>
            <a:endParaRPr lang="en-GB" dirty="0"/>
          </a:p>
        </p:txBody>
      </p:sp>
      <p:pic>
        <p:nvPicPr>
          <p:cNvPr id="7" name="Picture 6">
            <a:extLst>
              <a:ext uri="{FF2B5EF4-FFF2-40B4-BE49-F238E27FC236}">
                <a16:creationId xmlns:a16="http://schemas.microsoft.com/office/drawing/2014/main" id="{F2E0BB60-FA02-38AF-AB67-D2881ED1697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0232" y="1348754"/>
            <a:ext cx="5676944" cy="4493905"/>
          </a:xfrm>
          <a:prstGeom prst="rect">
            <a:avLst/>
          </a:prstGeom>
        </p:spPr>
      </p:pic>
    </p:spTree>
    <p:extLst>
      <p:ext uri="{BB962C8B-B14F-4D97-AF65-F5344CB8AC3E}">
        <p14:creationId xmlns:p14="http://schemas.microsoft.com/office/powerpoint/2010/main" val="3792812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Date Placeholder 169">
            <a:extLst>
              <a:ext uri="{FF2B5EF4-FFF2-40B4-BE49-F238E27FC236}">
                <a16:creationId xmlns:a16="http://schemas.microsoft.com/office/drawing/2014/main" id="{858C6970-5076-4B31-AADB-4CB24661C0FA}"/>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2023</a:t>
            </a:r>
          </a:p>
        </p:txBody>
      </p:sp>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41" name="Text Placeholder 40">
            <a:extLst>
              <a:ext uri="{FF2B5EF4-FFF2-40B4-BE49-F238E27FC236}">
                <a16:creationId xmlns:a16="http://schemas.microsoft.com/office/drawing/2014/main" id="{AB1F0844-6AE3-4B7A-B203-EFD1F867441B}"/>
              </a:ext>
            </a:extLst>
          </p:cNvPr>
          <p:cNvSpPr>
            <a:spLocks noGrp="1"/>
          </p:cNvSpPr>
          <p:nvPr>
            <p:ph type="body" sz="quarter" idx="27"/>
          </p:nvPr>
        </p:nvSpPr>
        <p:spPr>
          <a:xfrm>
            <a:off x="6477576" y="1348754"/>
            <a:ext cx="5065240" cy="4685033"/>
          </a:xfrm>
        </p:spPr>
        <p:txBody>
          <a:bodyPr rtlCol="0">
            <a:normAutofit fontScale="92500"/>
          </a:bodyPr>
          <a:lstStyle/>
          <a:p>
            <a:pPr rtl="0">
              <a:lnSpc>
                <a:spcPct val="120000"/>
              </a:lnSpc>
            </a:pPr>
            <a:r>
              <a:rPr lang="en-US" dirty="0"/>
              <a:t>The scatterplot analysis reveals that there is no clear linear relationship between the year a house was built and its corresponding price. </a:t>
            </a:r>
          </a:p>
          <a:p>
            <a:pPr rtl="0">
              <a:lnSpc>
                <a:spcPct val="120000"/>
              </a:lnSpc>
            </a:pPr>
            <a:r>
              <a:rPr lang="en-US" dirty="0"/>
              <a:t>However, several things can be observed. </a:t>
            </a:r>
          </a:p>
          <a:p>
            <a:pPr rtl="0">
              <a:lnSpc>
                <a:spcPct val="120000"/>
              </a:lnSpc>
            </a:pPr>
            <a:r>
              <a:rPr lang="en-US" dirty="0"/>
              <a:t>Houses built during the mid-1900s (around 1950-1970) exhibit a wide range of prices, indicating significant variation in value within this time period. </a:t>
            </a:r>
          </a:p>
          <a:p>
            <a:pPr rtl="0">
              <a:lnSpc>
                <a:spcPct val="120000"/>
              </a:lnSpc>
            </a:pPr>
            <a:r>
              <a:rPr lang="en-US" dirty="0"/>
              <a:t>Some older houses built in the early 1900s (around 1900-1920) have relatively high prices, likely due to their historical or architectural significance. </a:t>
            </a:r>
          </a:p>
          <a:p>
            <a:pPr rtl="0">
              <a:lnSpc>
                <a:spcPct val="120000"/>
              </a:lnSpc>
            </a:pPr>
            <a:r>
              <a:rPr lang="en-US" dirty="0"/>
              <a:t>Additionally, houses built in recent years (around 2010-2015) also command high prices, possibly attributed to modern design, updated amenities, or desirable locations. </a:t>
            </a:r>
          </a:p>
          <a:p>
            <a:pPr rtl="0">
              <a:lnSpc>
                <a:spcPct val="120000"/>
              </a:lnSpc>
            </a:pPr>
            <a:r>
              <a:rPr lang="en-US" dirty="0"/>
              <a:t>While the scatterplot does not demonstrate a strong correlation between year built and price, it provides insights into the relationship between these variables, highlighting the influence of historical value, architectural significance, and contemporary features on house prices.</a:t>
            </a:r>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838200" y="444879"/>
            <a:ext cx="10553464" cy="768096"/>
          </a:xfrm>
        </p:spPr>
        <p:txBody>
          <a:bodyPr rtlCol="0"/>
          <a:lstStyle/>
          <a:p>
            <a:pPr algn="ctr" rtl="0"/>
            <a:r>
              <a:rPr lang="en-US" dirty="0"/>
              <a:t>House Prices by Year Built</a:t>
            </a:r>
            <a:endParaRPr lang="en-GB" dirty="0"/>
          </a:p>
        </p:txBody>
      </p:sp>
      <p:pic>
        <p:nvPicPr>
          <p:cNvPr id="7" name="Picture 6">
            <a:extLst>
              <a:ext uri="{FF2B5EF4-FFF2-40B4-BE49-F238E27FC236}">
                <a16:creationId xmlns:a16="http://schemas.microsoft.com/office/drawing/2014/main" id="{F2E0BB60-FA02-38AF-AB67-D2881ED1697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9279" y="1348754"/>
            <a:ext cx="6038296" cy="4685033"/>
          </a:xfrm>
          <a:prstGeom prst="rect">
            <a:avLst/>
          </a:prstGeom>
        </p:spPr>
      </p:pic>
    </p:spTree>
    <p:extLst>
      <p:ext uri="{BB962C8B-B14F-4D97-AF65-F5344CB8AC3E}">
        <p14:creationId xmlns:p14="http://schemas.microsoft.com/office/powerpoint/2010/main" val="1678232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Date Placeholder 169">
            <a:extLst>
              <a:ext uri="{FF2B5EF4-FFF2-40B4-BE49-F238E27FC236}">
                <a16:creationId xmlns:a16="http://schemas.microsoft.com/office/drawing/2014/main" id="{858C6970-5076-4B31-AADB-4CB24661C0FA}"/>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2023</a:t>
            </a:r>
          </a:p>
        </p:txBody>
      </p:sp>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41" name="Text Placeholder 40">
            <a:extLst>
              <a:ext uri="{FF2B5EF4-FFF2-40B4-BE49-F238E27FC236}">
                <a16:creationId xmlns:a16="http://schemas.microsoft.com/office/drawing/2014/main" id="{AB1F0844-6AE3-4B7A-B203-EFD1F867441B}"/>
              </a:ext>
            </a:extLst>
          </p:cNvPr>
          <p:cNvSpPr>
            <a:spLocks noGrp="1"/>
          </p:cNvSpPr>
          <p:nvPr>
            <p:ph type="body" sz="quarter" idx="27"/>
          </p:nvPr>
        </p:nvSpPr>
        <p:spPr>
          <a:xfrm>
            <a:off x="6412676" y="1353787"/>
            <a:ext cx="5074444" cy="4607626"/>
          </a:xfrm>
        </p:spPr>
        <p:txBody>
          <a:bodyPr rtlCol="0">
            <a:normAutofit/>
          </a:bodyPr>
          <a:lstStyle/>
          <a:p>
            <a:pPr marL="171450" indent="-171450" rtl="0">
              <a:lnSpc>
                <a:spcPct val="120000"/>
              </a:lnSpc>
              <a:buFont typeface="Arial" panose="020B0604020202020204" pitchFamily="34" charset="0"/>
              <a:buChar char="•"/>
            </a:pPr>
            <a:r>
              <a:rPr lang="en-US" sz="1200" dirty="0"/>
              <a:t>Condition and Price: Houses in poor condition generally have the lowest median price, indicating that their condition significantly impacts their value. On the other hand, houses in excellent condition have the highest median price, indicating that well-maintained properties command higher prices.</a:t>
            </a:r>
          </a:p>
          <a:p>
            <a:pPr marL="171450" indent="-171450" rtl="0">
              <a:lnSpc>
                <a:spcPct val="120000"/>
              </a:lnSpc>
              <a:buFont typeface="Arial" panose="020B0604020202020204" pitchFamily="34" charset="0"/>
              <a:buChar char="•"/>
            </a:pPr>
            <a:r>
              <a:rPr lang="en-US" sz="1200" dirty="0"/>
              <a:t>Price Variation: The interquartile range (IQR) for houses in poor condition is relatively small, indicating less variation in prices. This suggests that houses in poor condition tend to have a more consistent pricing pattern. In contrast, the IQR for houses in excellent condition is relatively large, indicating a wider range of prices. This indicates more variability in prices among houses in excellent condition.</a:t>
            </a:r>
          </a:p>
          <a:p>
            <a:pPr marL="171450" indent="-171450" rtl="0">
              <a:lnSpc>
                <a:spcPct val="120000"/>
              </a:lnSpc>
              <a:buFont typeface="Arial" panose="020B0604020202020204" pitchFamily="34" charset="0"/>
              <a:buChar char="•"/>
            </a:pPr>
            <a:r>
              <a:rPr lang="en-US" sz="1200" dirty="0"/>
              <a:t>Outliers: Both condition categories have outliers, represented by dots outside the whiskers of the boxes. These outliers signify houses with unusually high or low prices within their respective condition categories. These outliers may be influenced by factors beyond condition alone, such as unique features, location, or other market dynamics.</a:t>
            </a:r>
            <a:endParaRPr lang="en-GB" sz="1200" dirty="0"/>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838200" y="444879"/>
            <a:ext cx="10553464" cy="768096"/>
          </a:xfrm>
        </p:spPr>
        <p:txBody>
          <a:bodyPr rtlCol="0"/>
          <a:lstStyle/>
          <a:p>
            <a:pPr algn="ctr" rtl="0"/>
            <a:r>
              <a:rPr lang="en-US" dirty="0"/>
              <a:t>Impact of Condition on House Prices</a:t>
            </a:r>
            <a:endParaRPr lang="en-GB" dirty="0"/>
          </a:p>
        </p:txBody>
      </p:sp>
      <p:pic>
        <p:nvPicPr>
          <p:cNvPr id="7" name="Picture 6">
            <a:extLst>
              <a:ext uri="{FF2B5EF4-FFF2-40B4-BE49-F238E27FC236}">
                <a16:creationId xmlns:a16="http://schemas.microsoft.com/office/drawing/2014/main" id="{F2E0BB60-FA02-38AF-AB67-D2881ED1697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4411" y="1683231"/>
            <a:ext cx="5861188" cy="3789680"/>
          </a:xfrm>
          <a:prstGeom prst="rect">
            <a:avLst/>
          </a:prstGeom>
        </p:spPr>
      </p:pic>
    </p:spTree>
    <p:extLst>
      <p:ext uri="{BB962C8B-B14F-4D97-AF65-F5344CB8AC3E}">
        <p14:creationId xmlns:p14="http://schemas.microsoft.com/office/powerpoint/2010/main" val="2743316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838200" y="444879"/>
            <a:ext cx="10553464" cy="768096"/>
          </a:xfrm>
        </p:spPr>
        <p:txBody>
          <a:bodyPr rtlCol="0"/>
          <a:lstStyle/>
          <a:p>
            <a:pPr algn="ctr" rtl="0"/>
            <a:r>
              <a:rPr lang="en-US" dirty="0"/>
              <a:t>Price by basement availability</a:t>
            </a:r>
            <a:endParaRPr lang="en-GB" dirty="0"/>
          </a:p>
        </p:txBody>
      </p:sp>
      <p:sp>
        <p:nvSpPr>
          <p:cNvPr id="170" name="Date Placeholder 169">
            <a:extLst>
              <a:ext uri="{FF2B5EF4-FFF2-40B4-BE49-F238E27FC236}">
                <a16:creationId xmlns:a16="http://schemas.microsoft.com/office/drawing/2014/main" id="{858C6970-5076-4B31-AADB-4CB24661C0FA}"/>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2023</a:t>
            </a:r>
          </a:p>
        </p:txBody>
      </p:sp>
      <p:pic>
        <p:nvPicPr>
          <p:cNvPr id="5" name="Picture 4">
            <a:extLst>
              <a:ext uri="{FF2B5EF4-FFF2-40B4-BE49-F238E27FC236}">
                <a16:creationId xmlns:a16="http://schemas.microsoft.com/office/drawing/2014/main" id="{BD92E672-905D-892E-17E5-6594C66ECF4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06271" y="1483655"/>
            <a:ext cx="5393472" cy="4269507"/>
          </a:xfrm>
          <a:prstGeom prst="rect">
            <a:avLst/>
          </a:prstGeom>
        </p:spPr>
      </p:pic>
      <p:sp>
        <p:nvSpPr>
          <p:cNvPr id="4" name="Text Placeholder 40">
            <a:extLst>
              <a:ext uri="{FF2B5EF4-FFF2-40B4-BE49-F238E27FC236}">
                <a16:creationId xmlns:a16="http://schemas.microsoft.com/office/drawing/2014/main" id="{896B3D23-F5CA-9310-F9D1-1ACC92929E0E}"/>
              </a:ext>
            </a:extLst>
          </p:cNvPr>
          <p:cNvSpPr txBox="1">
            <a:spLocks/>
          </p:cNvSpPr>
          <p:nvPr/>
        </p:nvSpPr>
        <p:spPr>
          <a:xfrm>
            <a:off x="6317220" y="1641764"/>
            <a:ext cx="5074444" cy="4111398"/>
          </a:xfrm>
          <a:prstGeom prst="rect">
            <a:avLst/>
          </a:prstGeom>
        </p:spPr>
        <p:txBody>
          <a:bodyPr vert="horz" lIns="91440" tIns="45720" rIns="91440" bIns="45720" rtlCol="0" anchor="t">
            <a:normAutofit fontScale="85000" lnSpcReduction="10000"/>
          </a:bodyPr>
          <a:lstStyle>
            <a:lvl1pPr marL="0" indent="0" algn="l" defTabSz="914400" rtl="0" eaLnBrk="1" latinLnBrk="0" hangingPunct="1">
              <a:lnSpc>
                <a:spcPct val="125000"/>
              </a:lnSpc>
              <a:spcBef>
                <a:spcPts val="50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5000"/>
              </a:lnSpc>
              <a:spcBef>
                <a:spcPts val="500"/>
              </a:spcBef>
              <a:spcAft>
                <a:spcPts val="0"/>
              </a:spcAft>
              <a:buClrTx/>
              <a:buSzTx/>
              <a:buFont typeface="Arial" panose="020B0604020202020204" pitchFamily="34" charset="0"/>
              <a:buNone/>
              <a:tabLst/>
              <a:defRPr/>
            </a:pPr>
            <a:r>
              <a:rPr kumimoji="0" lang="en-US" sz="1800" b="0" i="0" u="none" strike="noStrike" kern="1200" cap="none" spc="100" normalizeH="0" baseline="0" noProof="0" dirty="0">
                <a:ln>
                  <a:noFill/>
                </a:ln>
                <a:solidFill>
                  <a:prstClr val="white"/>
                </a:solidFill>
                <a:effectLst/>
                <a:uLnTx/>
                <a:uFillTx/>
                <a:latin typeface="Bierstadt"/>
                <a:ea typeface="+mn-ea"/>
                <a:cs typeface="+mn-cs"/>
              </a:rPr>
              <a:t>From the boxplot, we can observe that properties with a basement tend to have higher prices compared to those without a basement. </a:t>
            </a:r>
          </a:p>
          <a:p>
            <a:pPr marL="0" marR="0" lvl="0" indent="0" algn="l" defTabSz="914400" rtl="0" eaLnBrk="1" fontAlgn="auto" latinLnBrk="0" hangingPunct="1">
              <a:lnSpc>
                <a:spcPct val="125000"/>
              </a:lnSpc>
              <a:spcBef>
                <a:spcPts val="500"/>
              </a:spcBef>
              <a:spcAft>
                <a:spcPts val="0"/>
              </a:spcAft>
              <a:buClrTx/>
              <a:buSzTx/>
              <a:buFont typeface="Arial" panose="020B0604020202020204" pitchFamily="34" charset="0"/>
              <a:buNone/>
              <a:tabLst/>
              <a:defRPr/>
            </a:pPr>
            <a:endParaRPr kumimoji="0" lang="en-US" sz="1800" b="0" i="0" u="none" strike="noStrike" kern="1200" cap="none" spc="100" normalizeH="0" baseline="0" noProof="0" dirty="0">
              <a:ln>
                <a:noFill/>
              </a:ln>
              <a:solidFill>
                <a:prstClr val="white"/>
              </a:solidFill>
              <a:effectLst/>
              <a:uLnTx/>
              <a:uFillTx/>
              <a:latin typeface="Bierstadt"/>
              <a:ea typeface="+mn-ea"/>
              <a:cs typeface="+mn-cs"/>
            </a:endParaRPr>
          </a:p>
          <a:p>
            <a:pPr marL="0" marR="0" lvl="0" indent="0" algn="l" defTabSz="914400" rtl="0" eaLnBrk="1" fontAlgn="auto" latinLnBrk="0" hangingPunct="1">
              <a:lnSpc>
                <a:spcPct val="125000"/>
              </a:lnSpc>
              <a:spcBef>
                <a:spcPts val="500"/>
              </a:spcBef>
              <a:spcAft>
                <a:spcPts val="0"/>
              </a:spcAft>
              <a:buClrTx/>
              <a:buSzTx/>
              <a:buFont typeface="Arial" panose="020B0604020202020204" pitchFamily="34" charset="0"/>
              <a:buNone/>
              <a:tabLst/>
              <a:defRPr/>
            </a:pPr>
            <a:r>
              <a:rPr kumimoji="0" lang="en-US" sz="1800" b="0" i="0" u="none" strike="noStrike" kern="1200" cap="none" spc="100" normalizeH="0" baseline="0" noProof="0" dirty="0">
                <a:ln>
                  <a:noFill/>
                </a:ln>
                <a:solidFill>
                  <a:prstClr val="white"/>
                </a:solidFill>
                <a:effectLst/>
                <a:uLnTx/>
                <a:uFillTx/>
                <a:latin typeface="Bierstadt"/>
                <a:ea typeface="+mn-ea"/>
                <a:cs typeface="+mn-cs"/>
              </a:rPr>
              <a:t> The boxplot also shows that properties without a basement have a few outliers with higher prices, indicating that there are some exceptional cases where properties without a basement can still be expensive.</a:t>
            </a:r>
          </a:p>
          <a:p>
            <a:pPr marL="0" marR="0" lvl="0" indent="0" algn="l" defTabSz="914400" rtl="0" eaLnBrk="1" fontAlgn="auto" latinLnBrk="0" hangingPunct="1">
              <a:lnSpc>
                <a:spcPct val="125000"/>
              </a:lnSpc>
              <a:spcBef>
                <a:spcPts val="500"/>
              </a:spcBef>
              <a:spcAft>
                <a:spcPts val="0"/>
              </a:spcAft>
              <a:buClrTx/>
              <a:buSzTx/>
              <a:buFont typeface="Arial" panose="020B0604020202020204" pitchFamily="34" charset="0"/>
              <a:buNone/>
              <a:tabLst/>
              <a:defRPr/>
            </a:pPr>
            <a:r>
              <a:rPr kumimoji="0" lang="en-US" sz="1800" b="0" i="0" u="none" strike="noStrike" kern="1200" cap="none" spc="100" normalizeH="0" baseline="0" noProof="0" dirty="0">
                <a:ln>
                  <a:noFill/>
                </a:ln>
                <a:solidFill>
                  <a:prstClr val="white"/>
                </a:solidFill>
                <a:effectLst/>
                <a:uLnTx/>
                <a:uFillTx/>
                <a:latin typeface="Bierstadt"/>
                <a:ea typeface="+mn-ea"/>
                <a:cs typeface="+mn-cs"/>
              </a:rPr>
              <a:t> </a:t>
            </a:r>
          </a:p>
          <a:p>
            <a:pPr marL="0" marR="0" lvl="0" indent="0" algn="l" defTabSz="914400" rtl="0" eaLnBrk="1" fontAlgn="auto" latinLnBrk="0" hangingPunct="1">
              <a:lnSpc>
                <a:spcPct val="125000"/>
              </a:lnSpc>
              <a:spcBef>
                <a:spcPts val="500"/>
              </a:spcBef>
              <a:spcAft>
                <a:spcPts val="0"/>
              </a:spcAft>
              <a:buClrTx/>
              <a:buSzTx/>
              <a:buFont typeface="Arial" panose="020B0604020202020204" pitchFamily="34" charset="0"/>
              <a:buNone/>
              <a:tabLst/>
              <a:defRPr/>
            </a:pPr>
            <a:r>
              <a:rPr kumimoji="0" lang="en-US" sz="1800" b="0" i="0" u="none" strike="noStrike" kern="1200" cap="none" spc="100" normalizeH="0" baseline="0" noProof="0" dirty="0">
                <a:ln>
                  <a:noFill/>
                </a:ln>
                <a:solidFill>
                  <a:prstClr val="white"/>
                </a:solidFill>
                <a:effectLst/>
                <a:uLnTx/>
                <a:uFillTx/>
                <a:latin typeface="Bierstadt"/>
                <a:ea typeface="+mn-ea"/>
                <a:cs typeface="+mn-cs"/>
              </a:rPr>
              <a:t> In conclusion, the presence of a basement generally contributes to higher property prices, although there are exceptions where properties without a basement can still have high prices.</a:t>
            </a:r>
            <a:endParaRPr kumimoji="0" lang="en-GB" sz="1800" b="0" i="0" u="none" strike="noStrike" kern="1200" cap="none" spc="100" normalizeH="0" baseline="0" noProof="0" dirty="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433761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Date Placeholder 169">
            <a:extLst>
              <a:ext uri="{FF2B5EF4-FFF2-40B4-BE49-F238E27FC236}">
                <a16:creationId xmlns:a16="http://schemas.microsoft.com/office/drawing/2014/main" id="{858C6970-5076-4B31-AADB-4CB24661C0FA}"/>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2023</a:t>
            </a:r>
          </a:p>
        </p:txBody>
      </p:sp>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838200" y="444879"/>
            <a:ext cx="10553464" cy="768096"/>
          </a:xfrm>
        </p:spPr>
        <p:txBody>
          <a:bodyPr rtlCol="0"/>
          <a:lstStyle/>
          <a:p>
            <a:pPr algn="ctr" rtl="0"/>
            <a:r>
              <a:rPr lang="en-US" dirty="0"/>
              <a:t>Price by Renovation status</a:t>
            </a:r>
            <a:endParaRPr lang="en-GB" dirty="0"/>
          </a:p>
        </p:txBody>
      </p:sp>
      <p:pic>
        <p:nvPicPr>
          <p:cNvPr id="7" name="Picture 6">
            <a:extLst>
              <a:ext uri="{FF2B5EF4-FFF2-40B4-BE49-F238E27FC236}">
                <a16:creationId xmlns:a16="http://schemas.microsoft.com/office/drawing/2014/main" id="{F2E0BB60-FA02-38AF-AB67-D2881ED1697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4411" y="1634778"/>
            <a:ext cx="5387657" cy="4264903"/>
          </a:xfrm>
          <a:prstGeom prst="rect">
            <a:avLst/>
          </a:prstGeom>
        </p:spPr>
      </p:pic>
      <p:sp>
        <p:nvSpPr>
          <p:cNvPr id="6" name="Text Placeholder 40">
            <a:extLst>
              <a:ext uri="{FF2B5EF4-FFF2-40B4-BE49-F238E27FC236}">
                <a16:creationId xmlns:a16="http://schemas.microsoft.com/office/drawing/2014/main" id="{073FE77C-45B4-6F49-A187-D5C60FA09077}"/>
              </a:ext>
            </a:extLst>
          </p:cNvPr>
          <p:cNvSpPr txBox="1">
            <a:spLocks/>
          </p:cNvSpPr>
          <p:nvPr/>
        </p:nvSpPr>
        <p:spPr>
          <a:xfrm>
            <a:off x="6095999" y="1634778"/>
            <a:ext cx="5701589" cy="4264903"/>
          </a:xfrm>
          <a:prstGeom prst="rect">
            <a:avLst/>
          </a:prstGeom>
        </p:spPr>
        <p:txBody>
          <a:bodyPr vert="horz" lIns="91440" tIns="45720" rIns="91440" bIns="45720" rtlCol="0" anchor="t">
            <a:normAutofit fontScale="85000" lnSpcReduction="10000"/>
          </a:bodyPr>
          <a:lstStyle>
            <a:lvl1pPr marL="0" indent="0" algn="l" defTabSz="914400" rtl="0" eaLnBrk="1" latinLnBrk="0" hangingPunct="1">
              <a:lnSpc>
                <a:spcPct val="125000"/>
              </a:lnSpc>
              <a:spcBef>
                <a:spcPts val="50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500"/>
              </a:spcBef>
              <a:spcAft>
                <a:spcPts val="0"/>
              </a:spcAft>
              <a:buClrTx/>
              <a:buSzTx/>
              <a:buFont typeface="Arial" panose="020B0604020202020204" pitchFamily="34" charset="0"/>
              <a:buNone/>
              <a:tabLst/>
              <a:defRPr/>
            </a:pPr>
            <a:r>
              <a:rPr kumimoji="0" lang="en-US" b="0" i="0" u="none" strike="noStrike" kern="1200" cap="none" spc="100" normalizeH="0" baseline="0" noProof="0" dirty="0">
                <a:ln>
                  <a:noFill/>
                </a:ln>
                <a:solidFill>
                  <a:prstClr val="white"/>
                </a:solidFill>
                <a:effectLst/>
                <a:uLnTx/>
                <a:uFillTx/>
                <a:latin typeface="Bierstadt"/>
                <a:ea typeface="+mn-ea"/>
                <a:cs typeface="+mn-cs"/>
              </a:rPr>
              <a:t>Median Price: The median price of properties that have been renovated (renovated=1) is higher than the median price of properties without any renovation (renovated=0). This indicates that renovated properties generally command higher prices compared to properties that have not undergone any renovation.</a:t>
            </a:r>
          </a:p>
          <a:p>
            <a:pPr marL="0" marR="0" lvl="0" indent="0" algn="l" defTabSz="914400" rtl="0" eaLnBrk="1" fontAlgn="auto" latinLnBrk="0" hangingPunct="1">
              <a:lnSpc>
                <a:spcPct val="110000"/>
              </a:lnSpc>
              <a:spcBef>
                <a:spcPts val="500"/>
              </a:spcBef>
              <a:spcAft>
                <a:spcPts val="0"/>
              </a:spcAft>
              <a:buClrTx/>
              <a:buSzTx/>
              <a:buFont typeface="Arial" panose="020B0604020202020204" pitchFamily="34" charset="0"/>
              <a:buNone/>
              <a:tabLst/>
              <a:defRPr/>
            </a:pPr>
            <a:endParaRPr kumimoji="0" lang="en-US" b="0" i="0" u="none" strike="noStrike" kern="1200" cap="none" spc="100" normalizeH="0" baseline="0" noProof="0" dirty="0">
              <a:ln>
                <a:noFill/>
              </a:ln>
              <a:solidFill>
                <a:prstClr val="white"/>
              </a:solidFill>
              <a:effectLst/>
              <a:uLnTx/>
              <a:uFillTx/>
              <a:latin typeface="Bierstadt"/>
              <a:ea typeface="+mn-ea"/>
              <a:cs typeface="+mn-cs"/>
            </a:endParaRPr>
          </a:p>
          <a:p>
            <a:pPr marL="0" marR="0" lvl="0" indent="0" algn="l" defTabSz="914400" rtl="0" eaLnBrk="1" fontAlgn="auto" latinLnBrk="0" hangingPunct="1">
              <a:lnSpc>
                <a:spcPct val="110000"/>
              </a:lnSpc>
              <a:spcBef>
                <a:spcPts val="500"/>
              </a:spcBef>
              <a:spcAft>
                <a:spcPts val="0"/>
              </a:spcAft>
              <a:buClrTx/>
              <a:buSzTx/>
              <a:buFont typeface="Arial" panose="020B0604020202020204" pitchFamily="34" charset="0"/>
              <a:buNone/>
              <a:tabLst/>
              <a:defRPr/>
            </a:pPr>
            <a:r>
              <a:rPr kumimoji="0" lang="en-US" b="0" i="0" u="none" strike="noStrike" kern="1200" cap="none" spc="100" normalizeH="0" baseline="0" noProof="0" dirty="0">
                <a:ln>
                  <a:noFill/>
                </a:ln>
                <a:solidFill>
                  <a:prstClr val="white"/>
                </a:solidFill>
                <a:effectLst/>
                <a:uLnTx/>
                <a:uFillTx/>
                <a:latin typeface="Bierstadt"/>
                <a:ea typeface="+mn-ea"/>
                <a:cs typeface="+mn-cs"/>
              </a:rPr>
              <a:t>Price Variation: The interquartile range (IQR) for both renovated and non-renovated properties is similar. This suggests that there is a comparable spread of prices within each group, indicating a similar range of prices for properties in both renovation categories.</a:t>
            </a:r>
          </a:p>
          <a:p>
            <a:pPr marL="0" marR="0" lvl="0" indent="0" algn="l" defTabSz="914400" rtl="0" eaLnBrk="1" fontAlgn="auto" latinLnBrk="0" hangingPunct="1">
              <a:lnSpc>
                <a:spcPct val="110000"/>
              </a:lnSpc>
              <a:spcBef>
                <a:spcPts val="500"/>
              </a:spcBef>
              <a:spcAft>
                <a:spcPts val="0"/>
              </a:spcAft>
              <a:buClrTx/>
              <a:buSzTx/>
              <a:buFont typeface="Arial" panose="020B0604020202020204" pitchFamily="34" charset="0"/>
              <a:buNone/>
              <a:tabLst/>
              <a:defRPr/>
            </a:pPr>
            <a:endParaRPr kumimoji="0" lang="en-US" b="0" i="0" u="none" strike="noStrike" kern="1200" cap="none" spc="100" normalizeH="0" baseline="0" noProof="0" dirty="0">
              <a:ln>
                <a:noFill/>
              </a:ln>
              <a:solidFill>
                <a:prstClr val="white"/>
              </a:solidFill>
              <a:effectLst/>
              <a:uLnTx/>
              <a:uFillTx/>
              <a:latin typeface="Bierstadt"/>
              <a:ea typeface="+mn-ea"/>
              <a:cs typeface="+mn-cs"/>
            </a:endParaRPr>
          </a:p>
          <a:p>
            <a:pPr marL="0" marR="0" lvl="0" indent="0" algn="l" defTabSz="914400" rtl="0" eaLnBrk="1" fontAlgn="auto" latinLnBrk="0" hangingPunct="1">
              <a:lnSpc>
                <a:spcPct val="110000"/>
              </a:lnSpc>
              <a:spcBef>
                <a:spcPts val="500"/>
              </a:spcBef>
              <a:spcAft>
                <a:spcPts val="0"/>
              </a:spcAft>
              <a:buClrTx/>
              <a:buSzTx/>
              <a:buFont typeface="Arial" panose="020B0604020202020204" pitchFamily="34" charset="0"/>
              <a:buNone/>
              <a:tabLst/>
              <a:defRPr/>
            </a:pPr>
            <a:r>
              <a:rPr kumimoji="0" lang="en-US" b="0" i="0" u="none" strike="noStrike" kern="1200" cap="none" spc="100" normalizeH="0" baseline="0" noProof="0" dirty="0">
                <a:ln>
                  <a:noFill/>
                </a:ln>
                <a:solidFill>
                  <a:prstClr val="white"/>
                </a:solidFill>
                <a:effectLst/>
                <a:uLnTx/>
                <a:uFillTx/>
                <a:latin typeface="Bierstadt"/>
                <a:ea typeface="+mn-ea"/>
                <a:cs typeface="+mn-cs"/>
              </a:rPr>
              <a:t>Outliers: There are outliers present in both groups, represented by individual points located outside the whiskers of the boxes. These outliers signify properties with exceptionally high prices, regardless of their renovation status. This implies that there are properties with elevated prices in both the renovated and non-renovated categories, suggesting that other factors beyond renovation status may influence pricing.</a:t>
            </a:r>
          </a:p>
          <a:p>
            <a:pPr marL="0" marR="0" lvl="0" indent="0" algn="l" defTabSz="914400" rtl="0" eaLnBrk="1" fontAlgn="auto" latinLnBrk="0" hangingPunct="1">
              <a:lnSpc>
                <a:spcPct val="110000"/>
              </a:lnSpc>
              <a:spcBef>
                <a:spcPts val="500"/>
              </a:spcBef>
              <a:spcAft>
                <a:spcPts val="0"/>
              </a:spcAft>
              <a:buClrTx/>
              <a:buSzTx/>
              <a:buFont typeface="Arial" panose="020B0604020202020204" pitchFamily="34" charset="0"/>
              <a:buNone/>
              <a:tabLst/>
              <a:defRPr/>
            </a:pPr>
            <a:r>
              <a:rPr lang="en-US" dirty="0">
                <a:solidFill>
                  <a:prstClr val="white"/>
                </a:solidFill>
                <a:latin typeface="Bierstadt"/>
              </a:rPr>
              <a:t>T</a:t>
            </a:r>
            <a:r>
              <a:rPr kumimoji="0" lang="en-US" b="0" i="0" u="none" strike="noStrike" kern="1200" cap="none" spc="100" normalizeH="0" baseline="0" noProof="0" dirty="0">
                <a:ln>
                  <a:noFill/>
                </a:ln>
                <a:solidFill>
                  <a:prstClr val="white"/>
                </a:solidFill>
                <a:effectLst/>
                <a:uLnTx/>
                <a:uFillTx/>
                <a:latin typeface="Bierstadt"/>
                <a:ea typeface="+mn-ea"/>
                <a:cs typeface="+mn-cs"/>
              </a:rPr>
              <a:t>he boxplot analysis indicates that properties that have undergone renovation tend to have higher prices compared to properties without any renovation. </a:t>
            </a:r>
          </a:p>
        </p:txBody>
      </p:sp>
    </p:spTree>
    <p:extLst>
      <p:ext uri="{BB962C8B-B14F-4D97-AF65-F5344CB8AC3E}">
        <p14:creationId xmlns:p14="http://schemas.microsoft.com/office/powerpoint/2010/main" val="2370732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D103FBC2-93DA-4F24-B8BE-37966E29D590}"/>
              </a:ext>
            </a:extLst>
          </p:cNvPr>
          <p:cNvSpPr>
            <a:spLocks noGrp="1"/>
          </p:cNvSpPr>
          <p:nvPr>
            <p:ph type="title"/>
          </p:nvPr>
        </p:nvSpPr>
        <p:spPr>
          <a:xfrm>
            <a:off x="333829" y="523420"/>
            <a:ext cx="6090719" cy="735364"/>
          </a:xfrm>
        </p:spPr>
        <p:txBody>
          <a:bodyPr rtlCol="0"/>
          <a:lstStyle/>
          <a:p>
            <a:pPr rtl="0"/>
            <a:r>
              <a:rPr lang="en-US" sz="2400" dirty="0"/>
              <a:t>coefficients of the linear regression model</a:t>
            </a:r>
            <a:endParaRPr lang="en-GB" sz="2400" dirty="0"/>
          </a:p>
        </p:txBody>
      </p:sp>
      <p:sp>
        <p:nvSpPr>
          <p:cNvPr id="10" name="Date Placeholder 9">
            <a:extLst>
              <a:ext uri="{FF2B5EF4-FFF2-40B4-BE49-F238E27FC236}">
                <a16:creationId xmlns:a16="http://schemas.microsoft.com/office/drawing/2014/main" id="{F6101639-B98B-4290-81F2-6592D5FA903D}"/>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2023</a:t>
            </a:r>
          </a:p>
        </p:txBody>
      </p:sp>
      <p:pic>
        <p:nvPicPr>
          <p:cNvPr id="46" name="Picture Placeholder 45" descr="A close up of a person wearing glasses and the measurements of the eyes">
            <a:extLst>
              <a:ext uri="{FF2B5EF4-FFF2-40B4-BE49-F238E27FC236}">
                <a16:creationId xmlns:a16="http://schemas.microsoft.com/office/drawing/2014/main" id="{4CCDE114-C87D-4D8A-AC71-4CEECD759FE8}"/>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a:xfrm>
            <a:off x="7179733" y="0"/>
            <a:ext cx="5012267" cy="6867376"/>
          </a:xfrm>
          <a:prstGeom prst="rect">
            <a:avLst/>
          </a:prstGeom>
        </p:spPr>
      </p:pic>
      <p:sp>
        <p:nvSpPr>
          <p:cNvPr id="12" name="Slide Number Placeholder 11">
            <a:extLst>
              <a:ext uri="{FF2B5EF4-FFF2-40B4-BE49-F238E27FC236}">
                <a16:creationId xmlns:a16="http://schemas.microsoft.com/office/drawing/2014/main" id="{09EE126B-B5CD-4FEC-A36A-5B51A1CE257E}"/>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graphicFrame>
        <p:nvGraphicFramePr>
          <p:cNvPr id="5" name="Table 5">
            <a:extLst>
              <a:ext uri="{FF2B5EF4-FFF2-40B4-BE49-F238E27FC236}">
                <a16:creationId xmlns:a16="http://schemas.microsoft.com/office/drawing/2014/main" id="{F73DA7D9-9BFB-CE72-9522-F79D9E58E55C}"/>
              </a:ext>
            </a:extLst>
          </p:cNvPr>
          <p:cNvGraphicFramePr>
            <a:graphicFrameLocks noGrp="1"/>
          </p:cNvGraphicFramePr>
          <p:nvPr>
            <p:extLst>
              <p:ext uri="{D42A27DB-BD31-4B8C-83A1-F6EECF244321}">
                <p14:modId xmlns:p14="http://schemas.microsoft.com/office/powerpoint/2010/main" val="3087528004"/>
              </p:ext>
            </p:extLst>
          </p:nvPr>
        </p:nvGraphicFramePr>
        <p:xfrm>
          <a:off x="333830" y="1460667"/>
          <a:ext cx="6090720" cy="4840714"/>
        </p:xfrm>
        <a:graphic>
          <a:graphicData uri="http://schemas.openxmlformats.org/drawingml/2006/table">
            <a:tbl>
              <a:tblPr firstRow="1" bandRow="1">
                <a:tableStyleId>{5C22544A-7EE6-4342-B048-85BDC9FD1C3A}</a:tableStyleId>
              </a:tblPr>
              <a:tblGrid>
                <a:gridCol w="3062513">
                  <a:extLst>
                    <a:ext uri="{9D8B030D-6E8A-4147-A177-3AD203B41FA5}">
                      <a16:colId xmlns:a16="http://schemas.microsoft.com/office/drawing/2014/main" val="3246686183"/>
                    </a:ext>
                  </a:extLst>
                </a:gridCol>
                <a:gridCol w="3028207">
                  <a:extLst>
                    <a:ext uri="{9D8B030D-6E8A-4147-A177-3AD203B41FA5}">
                      <a16:colId xmlns:a16="http://schemas.microsoft.com/office/drawing/2014/main" val="2906478504"/>
                    </a:ext>
                  </a:extLst>
                </a:gridCol>
              </a:tblGrid>
              <a:tr h="378022">
                <a:tc>
                  <a:txBody>
                    <a:bodyPr/>
                    <a:lstStyle/>
                    <a:p>
                      <a:r>
                        <a:rPr lang="en-GB" sz="1800" b="1" i="0" kern="1200" dirty="0">
                          <a:solidFill>
                            <a:schemeClr val="lt1"/>
                          </a:solidFill>
                          <a:effectLst/>
                          <a:latin typeface="+mn-lt"/>
                          <a:ea typeface="+mn-ea"/>
                          <a:cs typeface="+mn-cs"/>
                        </a:rPr>
                        <a:t>Variable</a:t>
                      </a:r>
                      <a:endParaRPr lang="en-GB" dirty="0"/>
                    </a:p>
                  </a:txBody>
                  <a:tcPr/>
                </a:tc>
                <a:tc>
                  <a:txBody>
                    <a:bodyPr/>
                    <a:lstStyle/>
                    <a:p>
                      <a:r>
                        <a:rPr lang="en-GB" sz="1800" b="1" i="0" kern="1200" dirty="0">
                          <a:solidFill>
                            <a:schemeClr val="lt1"/>
                          </a:solidFill>
                          <a:effectLst/>
                          <a:latin typeface="+mn-lt"/>
                          <a:ea typeface="+mn-ea"/>
                          <a:cs typeface="+mn-cs"/>
                        </a:rPr>
                        <a:t>Coefficient</a:t>
                      </a:r>
                      <a:endParaRPr lang="en-GB" dirty="0"/>
                    </a:p>
                  </a:txBody>
                  <a:tcPr/>
                </a:tc>
                <a:extLst>
                  <a:ext uri="{0D108BD9-81ED-4DB2-BD59-A6C34878D82A}">
                    <a16:rowId xmlns:a16="http://schemas.microsoft.com/office/drawing/2014/main" val="3767252024"/>
                  </a:ext>
                </a:extLst>
              </a:tr>
              <a:tr h="346704">
                <a:tc>
                  <a:txBody>
                    <a:bodyPr/>
                    <a:lstStyle/>
                    <a:p>
                      <a:r>
                        <a:rPr lang="en-GB" sz="1800" b="0" i="0" kern="1200" dirty="0">
                          <a:solidFill>
                            <a:schemeClr val="dk1"/>
                          </a:solidFill>
                          <a:effectLst/>
                          <a:latin typeface="+mn-lt"/>
                          <a:ea typeface="+mn-ea"/>
                          <a:cs typeface="+mn-cs"/>
                        </a:rPr>
                        <a:t>grade</a:t>
                      </a:r>
                      <a:endParaRPr lang="en-GB" dirty="0"/>
                    </a:p>
                  </a:txBody>
                  <a:tcPr/>
                </a:tc>
                <a:tc>
                  <a:txBody>
                    <a:bodyPr/>
                    <a:lstStyle/>
                    <a:p>
                      <a:pPr algn="r"/>
                      <a:r>
                        <a:rPr lang="en-GB" sz="1800" b="0" i="0" kern="1200" dirty="0">
                          <a:solidFill>
                            <a:schemeClr val="dk1"/>
                          </a:solidFill>
                          <a:effectLst/>
                          <a:latin typeface="+mn-lt"/>
                          <a:ea typeface="+mn-ea"/>
                          <a:cs typeface="+mn-cs"/>
                        </a:rPr>
                        <a:t>82261.904659</a:t>
                      </a:r>
                      <a:endParaRPr lang="en-GB" dirty="0"/>
                    </a:p>
                  </a:txBody>
                  <a:tcPr/>
                </a:tc>
                <a:extLst>
                  <a:ext uri="{0D108BD9-81ED-4DB2-BD59-A6C34878D82A}">
                    <a16:rowId xmlns:a16="http://schemas.microsoft.com/office/drawing/2014/main" val="1150767510"/>
                  </a:ext>
                </a:extLst>
              </a:tr>
              <a:tr h="378022">
                <a:tc>
                  <a:txBody>
                    <a:bodyPr/>
                    <a:lstStyle/>
                    <a:p>
                      <a:r>
                        <a:rPr lang="en-GB" sz="1800" b="0" i="0" kern="1200" dirty="0" err="1">
                          <a:solidFill>
                            <a:schemeClr val="dk1"/>
                          </a:solidFill>
                          <a:effectLst/>
                          <a:latin typeface="+mn-lt"/>
                          <a:ea typeface="+mn-ea"/>
                          <a:cs typeface="+mn-cs"/>
                        </a:rPr>
                        <a:t>lat</a:t>
                      </a:r>
                      <a:endParaRPr lang="en-GB" dirty="0"/>
                    </a:p>
                  </a:txBody>
                  <a:tcPr/>
                </a:tc>
                <a:tc>
                  <a:txBody>
                    <a:bodyPr/>
                    <a:lstStyle/>
                    <a:p>
                      <a:pPr algn="r"/>
                      <a:r>
                        <a:rPr lang="en-GB" sz="1800" b="0" i="0" kern="1200" dirty="0">
                          <a:solidFill>
                            <a:schemeClr val="dk1"/>
                          </a:solidFill>
                          <a:effectLst/>
                          <a:latin typeface="+mn-lt"/>
                          <a:ea typeface="+mn-ea"/>
                          <a:cs typeface="+mn-cs"/>
                        </a:rPr>
                        <a:t>74324.163525</a:t>
                      </a:r>
                      <a:endParaRPr lang="en-GB" dirty="0"/>
                    </a:p>
                  </a:txBody>
                  <a:tcPr/>
                </a:tc>
                <a:extLst>
                  <a:ext uri="{0D108BD9-81ED-4DB2-BD59-A6C34878D82A}">
                    <a16:rowId xmlns:a16="http://schemas.microsoft.com/office/drawing/2014/main" val="231884143"/>
                  </a:ext>
                </a:extLst>
              </a:tr>
              <a:tr h="346704">
                <a:tc>
                  <a:txBody>
                    <a:bodyPr/>
                    <a:lstStyle/>
                    <a:p>
                      <a:r>
                        <a:rPr lang="en-GB" sz="1800" b="0" i="0" kern="1200" dirty="0" err="1">
                          <a:solidFill>
                            <a:schemeClr val="dk1"/>
                          </a:solidFill>
                          <a:effectLst/>
                          <a:latin typeface="+mn-lt"/>
                          <a:ea typeface="+mn-ea"/>
                          <a:cs typeface="+mn-cs"/>
                        </a:rPr>
                        <a:t>sqft_living</a:t>
                      </a:r>
                      <a:endParaRPr lang="en-GB" dirty="0"/>
                    </a:p>
                  </a:txBody>
                  <a:tcPr/>
                </a:tc>
                <a:tc>
                  <a:txBody>
                    <a:bodyPr/>
                    <a:lstStyle/>
                    <a:p>
                      <a:pPr algn="r"/>
                      <a:r>
                        <a:rPr lang="en-GB" sz="1800" b="0" i="0" kern="1200" dirty="0">
                          <a:solidFill>
                            <a:schemeClr val="dk1"/>
                          </a:solidFill>
                          <a:effectLst/>
                          <a:latin typeface="+mn-lt"/>
                          <a:ea typeface="+mn-ea"/>
                          <a:cs typeface="+mn-cs"/>
                        </a:rPr>
                        <a:t>66743.828978</a:t>
                      </a:r>
                      <a:endParaRPr lang="en-GB" dirty="0"/>
                    </a:p>
                  </a:txBody>
                  <a:tcPr/>
                </a:tc>
                <a:extLst>
                  <a:ext uri="{0D108BD9-81ED-4DB2-BD59-A6C34878D82A}">
                    <a16:rowId xmlns:a16="http://schemas.microsoft.com/office/drawing/2014/main" val="3974971773"/>
                  </a:ext>
                </a:extLst>
              </a:tr>
              <a:tr h="346704">
                <a:tc>
                  <a:txBody>
                    <a:bodyPr/>
                    <a:lstStyle/>
                    <a:p>
                      <a:r>
                        <a:rPr lang="en-GB" sz="1800" b="0" i="0" kern="1200" dirty="0">
                          <a:solidFill>
                            <a:schemeClr val="dk1"/>
                          </a:solidFill>
                          <a:effectLst/>
                          <a:latin typeface="+mn-lt"/>
                          <a:ea typeface="+mn-ea"/>
                          <a:cs typeface="+mn-cs"/>
                        </a:rPr>
                        <a:t>bathrooms</a:t>
                      </a:r>
                      <a:endParaRPr lang="en-GB" dirty="0"/>
                    </a:p>
                  </a:txBody>
                  <a:tcPr/>
                </a:tc>
                <a:tc>
                  <a:txBody>
                    <a:bodyPr/>
                    <a:lstStyle/>
                    <a:p>
                      <a:pPr algn="r"/>
                      <a:r>
                        <a:rPr lang="en-GB" sz="1800" b="0" i="0" kern="1200" dirty="0">
                          <a:solidFill>
                            <a:schemeClr val="dk1"/>
                          </a:solidFill>
                          <a:effectLst/>
                          <a:latin typeface="+mn-lt"/>
                          <a:ea typeface="+mn-ea"/>
                          <a:cs typeface="+mn-cs"/>
                        </a:rPr>
                        <a:t>17891.932387</a:t>
                      </a:r>
                      <a:endParaRPr lang="en-GB" dirty="0"/>
                    </a:p>
                  </a:txBody>
                  <a:tcPr/>
                </a:tc>
                <a:extLst>
                  <a:ext uri="{0D108BD9-81ED-4DB2-BD59-A6C34878D82A}">
                    <a16:rowId xmlns:a16="http://schemas.microsoft.com/office/drawing/2014/main" val="3183894071"/>
                  </a:ext>
                </a:extLst>
              </a:tr>
              <a:tr h="378022">
                <a:tc>
                  <a:txBody>
                    <a:bodyPr/>
                    <a:lstStyle/>
                    <a:p>
                      <a:r>
                        <a:rPr lang="en-GB" sz="1800" b="0" i="0" kern="1200" dirty="0">
                          <a:solidFill>
                            <a:schemeClr val="dk1"/>
                          </a:solidFill>
                          <a:effectLst/>
                          <a:latin typeface="+mn-lt"/>
                          <a:ea typeface="+mn-ea"/>
                          <a:cs typeface="+mn-cs"/>
                        </a:rPr>
                        <a:t>floors</a:t>
                      </a:r>
                      <a:endParaRPr lang="en-GB" dirty="0"/>
                    </a:p>
                  </a:txBody>
                  <a:tcPr/>
                </a:tc>
                <a:tc>
                  <a:txBody>
                    <a:bodyPr/>
                    <a:lstStyle/>
                    <a:p>
                      <a:pPr algn="r"/>
                      <a:r>
                        <a:rPr lang="en-GB" sz="1800" b="0" i="0" kern="1200" dirty="0">
                          <a:solidFill>
                            <a:schemeClr val="dk1"/>
                          </a:solidFill>
                          <a:effectLst/>
                          <a:latin typeface="+mn-lt"/>
                          <a:ea typeface="+mn-ea"/>
                          <a:cs typeface="+mn-cs"/>
                        </a:rPr>
                        <a:t>12867.395409</a:t>
                      </a:r>
                      <a:endParaRPr lang="en-GB" dirty="0"/>
                    </a:p>
                  </a:txBody>
                  <a:tcPr/>
                </a:tc>
                <a:extLst>
                  <a:ext uri="{0D108BD9-81ED-4DB2-BD59-A6C34878D82A}">
                    <a16:rowId xmlns:a16="http://schemas.microsoft.com/office/drawing/2014/main" val="4097449594"/>
                  </a:ext>
                </a:extLst>
              </a:tr>
              <a:tr h="346704">
                <a:tc>
                  <a:txBody>
                    <a:bodyPr/>
                    <a:lstStyle/>
                    <a:p>
                      <a:r>
                        <a:rPr lang="en-GB" sz="1800" b="0" i="0" kern="1200" dirty="0" err="1">
                          <a:solidFill>
                            <a:schemeClr val="dk1"/>
                          </a:solidFill>
                          <a:effectLst/>
                          <a:latin typeface="+mn-lt"/>
                          <a:ea typeface="+mn-ea"/>
                          <a:cs typeface="+mn-cs"/>
                        </a:rPr>
                        <a:t>sqft_lot</a:t>
                      </a:r>
                      <a:endParaRPr lang="en-GB" dirty="0"/>
                    </a:p>
                  </a:txBody>
                  <a:tcPr/>
                </a:tc>
                <a:tc>
                  <a:txBody>
                    <a:bodyPr/>
                    <a:lstStyle/>
                    <a:p>
                      <a:pPr algn="r"/>
                      <a:r>
                        <a:rPr lang="en-GB" sz="1800" b="0" i="0" kern="1200" dirty="0">
                          <a:solidFill>
                            <a:schemeClr val="dk1"/>
                          </a:solidFill>
                          <a:effectLst/>
                          <a:latin typeface="+mn-lt"/>
                          <a:ea typeface="+mn-ea"/>
                          <a:cs typeface="+mn-cs"/>
                        </a:rPr>
                        <a:t>8034.174725</a:t>
                      </a:r>
                      <a:endParaRPr lang="en-GB" dirty="0"/>
                    </a:p>
                  </a:txBody>
                  <a:tcPr/>
                </a:tc>
                <a:extLst>
                  <a:ext uri="{0D108BD9-81ED-4DB2-BD59-A6C34878D82A}">
                    <a16:rowId xmlns:a16="http://schemas.microsoft.com/office/drawing/2014/main" val="154247655"/>
                  </a:ext>
                </a:extLst>
              </a:tr>
              <a:tr h="346704">
                <a:tc>
                  <a:txBody>
                    <a:bodyPr/>
                    <a:lstStyle/>
                    <a:p>
                      <a:r>
                        <a:rPr lang="en-GB" sz="1800" b="0" i="0" kern="1200" dirty="0" err="1">
                          <a:solidFill>
                            <a:schemeClr val="dk1"/>
                          </a:solidFill>
                          <a:effectLst/>
                          <a:latin typeface="+mn-lt"/>
                          <a:ea typeface="+mn-ea"/>
                          <a:cs typeface="+mn-cs"/>
                        </a:rPr>
                        <a:t>yr_renovated</a:t>
                      </a:r>
                      <a:endParaRPr lang="en-GB" dirty="0"/>
                    </a:p>
                  </a:txBody>
                  <a:tcPr/>
                </a:tc>
                <a:tc>
                  <a:txBody>
                    <a:bodyPr/>
                    <a:lstStyle/>
                    <a:p>
                      <a:pPr algn="r"/>
                      <a:r>
                        <a:rPr lang="en-GB" sz="1800" b="0" i="0" kern="1200" dirty="0">
                          <a:solidFill>
                            <a:schemeClr val="dk1"/>
                          </a:solidFill>
                          <a:effectLst/>
                          <a:latin typeface="+mn-lt"/>
                          <a:ea typeface="+mn-ea"/>
                          <a:cs typeface="+mn-cs"/>
                        </a:rPr>
                        <a:t>2844.173821</a:t>
                      </a:r>
                      <a:endParaRPr lang="en-GB" dirty="0"/>
                    </a:p>
                  </a:txBody>
                  <a:tcPr/>
                </a:tc>
                <a:extLst>
                  <a:ext uri="{0D108BD9-81ED-4DB2-BD59-A6C34878D82A}">
                    <a16:rowId xmlns:a16="http://schemas.microsoft.com/office/drawing/2014/main" val="1349847365"/>
                  </a:ext>
                </a:extLst>
              </a:tr>
              <a:tr h="346704">
                <a:tc>
                  <a:txBody>
                    <a:bodyPr/>
                    <a:lstStyle/>
                    <a:p>
                      <a:r>
                        <a:rPr lang="en-GB" sz="1800" b="0" i="0" kern="1200" dirty="0" err="1">
                          <a:solidFill>
                            <a:schemeClr val="dk1"/>
                          </a:solidFill>
                          <a:effectLst/>
                          <a:latin typeface="+mn-lt"/>
                          <a:ea typeface="+mn-ea"/>
                          <a:cs typeface="+mn-cs"/>
                        </a:rPr>
                        <a:t>sqft_above</a:t>
                      </a:r>
                      <a:endParaRPr lang="en-GB" dirty="0"/>
                    </a:p>
                  </a:txBody>
                  <a:tcPr/>
                </a:tc>
                <a:tc>
                  <a:txBody>
                    <a:bodyPr/>
                    <a:lstStyle/>
                    <a:p>
                      <a:pPr algn="r"/>
                      <a:r>
                        <a:rPr lang="en-GB" sz="1800" b="0" i="0" kern="1200" dirty="0">
                          <a:solidFill>
                            <a:schemeClr val="dk1"/>
                          </a:solidFill>
                          <a:effectLst/>
                          <a:latin typeface="+mn-lt"/>
                          <a:ea typeface="+mn-ea"/>
                          <a:cs typeface="+mn-cs"/>
                        </a:rPr>
                        <a:t>1529.221365</a:t>
                      </a:r>
                      <a:endParaRPr lang="en-GB" dirty="0"/>
                    </a:p>
                  </a:txBody>
                  <a:tcPr/>
                </a:tc>
                <a:extLst>
                  <a:ext uri="{0D108BD9-81ED-4DB2-BD59-A6C34878D82A}">
                    <a16:rowId xmlns:a16="http://schemas.microsoft.com/office/drawing/2014/main" val="3408918432"/>
                  </a:ext>
                </a:extLst>
              </a:tr>
              <a:tr h="378022">
                <a:tc>
                  <a:txBody>
                    <a:bodyPr/>
                    <a:lstStyle/>
                    <a:p>
                      <a:r>
                        <a:rPr lang="en-GB" sz="1800" b="0" i="0" kern="1200" dirty="0">
                          <a:solidFill>
                            <a:schemeClr val="dk1"/>
                          </a:solidFill>
                          <a:effectLst/>
                          <a:latin typeface="+mn-lt"/>
                          <a:ea typeface="+mn-ea"/>
                          <a:cs typeface="+mn-cs"/>
                        </a:rPr>
                        <a:t>long</a:t>
                      </a:r>
                      <a:endParaRPr lang="en-GB" dirty="0"/>
                    </a:p>
                  </a:txBody>
                  <a:tcPr/>
                </a:tc>
                <a:tc>
                  <a:txBody>
                    <a:bodyPr/>
                    <a:lstStyle/>
                    <a:p>
                      <a:pPr algn="r"/>
                      <a:r>
                        <a:rPr lang="en-GB" sz="1800" b="0" i="0" kern="1200" dirty="0">
                          <a:solidFill>
                            <a:schemeClr val="dk1"/>
                          </a:solidFill>
                          <a:effectLst/>
                          <a:latin typeface="+mn-lt"/>
                          <a:ea typeface="+mn-ea"/>
                          <a:cs typeface="+mn-cs"/>
                        </a:rPr>
                        <a:t>-1960.092237</a:t>
                      </a:r>
                      <a:endParaRPr lang="en-GB" dirty="0"/>
                    </a:p>
                  </a:txBody>
                  <a:tcPr/>
                </a:tc>
                <a:extLst>
                  <a:ext uri="{0D108BD9-81ED-4DB2-BD59-A6C34878D82A}">
                    <a16:rowId xmlns:a16="http://schemas.microsoft.com/office/drawing/2014/main" val="3974387915"/>
                  </a:ext>
                </a:extLst>
              </a:tr>
              <a:tr h="378022">
                <a:tc>
                  <a:txBody>
                    <a:bodyPr/>
                    <a:lstStyle/>
                    <a:p>
                      <a:r>
                        <a:rPr lang="en-GB" sz="1800" b="0" i="0" kern="1200" dirty="0">
                          <a:solidFill>
                            <a:schemeClr val="dk1"/>
                          </a:solidFill>
                          <a:effectLst/>
                          <a:latin typeface="+mn-lt"/>
                          <a:ea typeface="+mn-ea"/>
                          <a:cs typeface="+mn-cs"/>
                        </a:rPr>
                        <a:t>bedrooms</a:t>
                      </a:r>
                      <a:endParaRPr lang="en-GB" dirty="0"/>
                    </a:p>
                  </a:txBody>
                  <a:tcPr/>
                </a:tc>
                <a:tc>
                  <a:txBody>
                    <a:bodyPr/>
                    <a:lstStyle/>
                    <a:p>
                      <a:pPr algn="r"/>
                      <a:r>
                        <a:rPr lang="en-GB" sz="1800" b="0" i="0" kern="1200" dirty="0">
                          <a:solidFill>
                            <a:schemeClr val="dk1"/>
                          </a:solidFill>
                          <a:effectLst/>
                          <a:latin typeface="+mn-lt"/>
                          <a:ea typeface="+mn-ea"/>
                          <a:cs typeface="+mn-cs"/>
                        </a:rPr>
                        <a:t>-8982.261636</a:t>
                      </a:r>
                      <a:endParaRPr lang="en-GB" dirty="0"/>
                    </a:p>
                  </a:txBody>
                  <a:tcPr/>
                </a:tc>
                <a:extLst>
                  <a:ext uri="{0D108BD9-81ED-4DB2-BD59-A6C34878D82A}">
                    <a16:rowId xmlns:a16="http://schemas.microsoft.com/office/drawing/2014/main" val="2597976755"/>
                  </a:ext>
                </a:extLst>
              </a:tr>
              <a:tr h="378022">
                <a:tc>
                  <a:txBody>
                    <a:bodyPr/>
                    <a:lstStyle/>
                    <a:p>
                      <a:r>
                        <a:rPr lang="en-GB" sz="1800" b="0" i="0" kern="1200" dirty="0" err="1">
                          <a:solidFill>
                            <a:schemeClr val="dk1"/>
                          </a:solidFill>
                          <a:effectLst/>
                          <a:latin typeface="+mn-lt"/>
                          <a:ea typeface="+mn-ea"/>
                          <a:cs typeface="+mn-cs"/>
                        </a:rPr>
                        <a:t>zipcode</a:t>
                      </a:r>
                      <a:endParaRPr lang="en-GB" dirty="0"/>
                    </a:p>
                  </a:txBody>
                  <a:tcPr/>
                </a:tc>
                <a:tc>
                  <a:txBody>
                    <a:bodyPr/>
                    <a:lstStyle/>
                    <a:p>
                      <a:pPr algn="r"/>
                      <a:r>
                        <a:rPr lang="en-GB" sz="1800" b="0" i="0" kern="1200" dirty="0">
                          <a:solidFill>
                            <a:schemeClr val="dk1"/>
                          </a:solidFill>
                          <a:effectLst/>
                          <a:latin typeface="+mn-lt"/>
                          <a:ea typeface="+mn-ea"/>
                          <a:cs typeface="+mn-cs"/>
                        </a:rPr>
                        <a:t>-11450.498620</a:t>
                      </a:r>
                      <a:endParaRPr lang="en-GB" dirty="0"/>
                    </a:p>
                  </a:txBody>
                  <a:tcPr/>
                </a:tc>
                <a:extLst>
                  <a:ext uri="{0D108BD9-81ED-4DB2-BD59-A6C34878D82A}">
                    <a16:rowId xmlns:a16="http://schemas.microsoft.com/office/drawing/2014/main" val="1959590779"/>
                  </a:ext>
                </a:extLst>
              </a:tr>
              <a:tr h="378022">
                <a:tc>
                  <a:txBody>
                    <a:bodyPr/>
                    <a:lstStyle/>
                    <a:p>
                      <a:r>
                        <a:rPr lang="en-GB" sz="1800" b="0" i="0" kern="1200" dirty="0" err="1">
                          <a:solidFill>
                            <a:schemeClr val="dk1"/>
                          </a:solidFill>
                          <a:effectLst/>
                          <a:latin typeface="+mn-lt"/>
                          <a:ea typeface="+mn-ea"/>
                          <a:cs typeface="+mn-cs"/>
                        </a:rPr>
                        <a:t>yr_built</a:t>
                      </a:r>
                      <a:endParaRPr lang="en-GB" dirty="0"/>
                    </a:p>
                  </a:txBody>
                  <a:tcPr/>
                </a:tc>
                <a:tc>
                  <a:txBody>
                    <a:bodyPr/>
                    <a:lstStyle/>
                    <a:p>
                      <a:pPr algn="r"/>
                      <a:r>
                        <a:rPr lang="en-GB" sz="1800" b="0" i="0" kern="1200" dirty="0">
                          <a:solidFill>
                            <a:schemeClr val="dk1"/>
                          </a:solidFill>
                          <a:effectLst/>
                          <a:latin typeface="+mn-lt"/>
                          <a:ea typeface="+mn-ea"/>
                          <a:cs typeface="+mn-cs"/>
                        </a:rPr>
                        <a:t>-59443.668060</a:t>
                      </a:r>
                      <a:endParaRPr lang="en-GB" dirty="0"/>
                    </a:p>
                  </a:txBody>
                  <a:tcPr/>
                </a:tc>
                <a:extLst>
                  <a:ext uri="{0D108BD9-81ED-4DB2-BD59-A6C34878D82A}">
                    <a16:rowId xmlns:a16="http://schemas.microsoft.com/office/drawing/2014/main" val="1455315372"/>
                  </a:ext>
                </a:extLst>
              </a:tr>
            </a:tbl>
          </a:graphicData>
        </a:graphic>
      </p:graphicFrame>
    </p:spTree>
    <p:extLst>
      <p:ext uri="{BB962C8B-B14F-4D97-AF65-F5344CB8AC3E}">
        <p14:creationId xmlns:p14="http://schemas.microsoft.com/office/powerpoint/2010/main" val="3168340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3D9AFBC0-99E5-4C3F-8409-A641E297418A}"/>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8/06/20XX</a:t>
            </a:r>
          </a:p>
        </p:txBody>
      </p:sp>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2" name="Title 14">
            <a:extLst>
              <a:ext uri="{FF2B5EF4-FFF2-40B4-BE49-F238E27FC236}">
                <a16:creationId xmlns:a16="http://schemas.microsoft.com/office/drawing/2014/main" id="{BCDD6272-ED55-D293-3579-C036335079B4}"/>
              </a:ext>
            </a:extLst>
          </p:cNvPr>
          <p:cNvSpPr txBox="1">
            <a:spLocks/>
          </p:cNvSpPr>
          <p:nvPr/>
        </p:nvSpPr>
        <p:spPr>
          <a:xfrm>
            <a:off x="2811825" y="759825"/>
            <a:ext cx="5512777" cy="46634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2800" kern="1200" cap="all" spc="400" baseline="0">
                <a:ln w="19050">
                  <a:solidFill>
                    <a:schemeClr val="accent6"/>
                  </a:solidFill>
                </a:ln>
                <a:no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2800" b="0" i="0" u="none" strike="noStrike" kern="1200" cap="all" spc="400" normalizeH="0" baseline="0" noProof="0" dirty="0" err="1">
                <a:ln w="19050">
                  <a:solidFill>
                    <a:srgbClr val="02DCFA"/>
                  </a:solidFill>
                </a:ln>
                <a:noFill/>
                <a:effectLst/>
                <a:uLnTx/>
                <a:uFillTx/>
                <a:latin typeface="Posterama Bold"/>
                <a:ea typeface="+mj-ea"/>
                <a:cs typeface="+mj-cs"/>
              </a:rPr>
              <a:t>Modeling</a:t>
            </a:r>
            <a:r>
              <a:rPr kumimoji="0" lang="en-GB" sz="2800" b="0" i="0" u="none" strike="noStrike" kern="1200" cap="all" spc="400" normalizeH="0" baseline="0" noProof="0" dirty="0">
                <a:ln w="19050">
                  <a:solidFill>
                    <a:srgbClr val="02DCFA"/>
                  </a:solidFill>
                </a:ln>
                <a:noFill/>
                <a:effectLst/>
                <a:uLnTx/>
                <a:uFillTx/>
                <a:latin typeface="Posterama Bold"/>
                <a:ea typeface="+mj-ea"/>
                <a:cs typeface="+mj-cs"/>
              </a:rPr>
              <a:t> Approach:</a:t>
            </a:r>
          </a:p>
        </p:txBody>
      </p:sp>
      <p:sp>
        <p:nvSpPr>
          <p:cNvPr id="3" name="Text Placeholder 62">
            <a:extLst>
              <a:ext uri="{FF2B5EF4-FFF2-40B4-BE49-F238E27FC236}">
                <a16:creationId xmlns:a16="http://schemas.microsoft.com/office/drawing/2014/main" id="{91BFAB73-A1CE-D966-0259-BFFA66333A98}"/>
              </a:ext>
            </a:extLst>
          </p:cNvPr>
          <p:cNvSpPr txBox="1">
            <a:spLocks/>
          </p:cNvSpPr>
          <p:nvPr/>
        </p:nvSpPr>
        <p:spPr>
          <a:xfrm>
            <a:off x="2811826" y="1226169"/>
            <a:ext cx="8541974" cy="5268899"/>
          </a:xfrm>
          <a:prstGeom prst="rect">
            <a:avLst/>
          </a:prstGeom>
        </p:spPr>
        <p:txBody>
          <a:bodyPr vert="horz" lIns="91440" tIns="45720" rIns="91440" bIns="45720" rtlCol="0" anchor="t">
            <a:normAutofit/>
          </a:bodyPr>
          <a:lstStyle>
            <a:lvl1pPr marL="0" indent="0" algn="l" defTabSz="914400" rtl="0" eaLnBrk="1" latinLnBrk="0" hangingPunct="1">
              <a:lnSpc>
                <a:spcPct val="125000"/>
              </a:lnSpc>
              <a:spcBef>
                <a:spcPts val="100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5000"/>
              </a:lnSpc>
              <a:spcBef>
                <a:spcPts val="1000"/>
              </a:spcBef>
              <a:spcAft>
                <a:spcPts val="0"/>
              </a:spcAft>
              <a:buClrTx/>
              <a:buSzTx/>
              <a:buFont typeface="Arial" panose="020B0604020202020204" pitchFamily="34" charset="0"/>
              <a:buNone/>
              <a:tabLst/>
              <a:defRPr/>
            </a:pPr>
            <a:r>
              <a:rPr kumimoji="0" lang="en-US" sz="1800" b="0" i="0" u="none" strike="noStrike" kern="1200" cap="none" spc="100" normalizeH="0" baseline="0" noProof="0" dirty="0">
                <a:ln>
                  <a:noFill/>
                </a:ln>
                <a:solidFill>
                  <a:srgbClr val="E6EDF3"/>
                </a:solidFill>
                <a:effectLst/>
                <a:uLnTx/>
                <a:uFillTx/>
                <a:latin typeface="-apple-system"/>
                <a:ea typeface="+mn-ea"/>
                <a:cs typeface="+mn-cs"/>
              </a:rPr>
              <a:t>The path we followed: I divided the data into training and testing sets, utilizing 80% for training and 20% for testing the model's performance.</a:t>
            </a:r>
          </a:p>
          <a:p>
            <a:pPr marL="0" marR="0" lvl="0" indent="0" algn="l" defTabSz="914400" rtl="0" eaLnBrk="1" fontAlgn="auto" latinLnBrk="0" hangingPunct="1">
              <a:lnSpc>
                <a:spcPct val="125000"/>
              </a:lnSpc>
              <a:spcBef>
                <a:spcPts val="1000"/>
              </a:spcBef>
              <a:spcAft>
                <a:spcPts val="0"/>
              </a:spcAft>
              <a:buClrTx/>
              <a:buSzTx/>
              <a:buFont typeface="Arial" panose="020B0604020202020204" pitchFamily="34" charset="0"/>
              <a:buNone/>
              <a:tabLst/>
              <a:defRPr/>
            </a:pPr>
            <a:r>
              <a:rPr kumimoji="0" lang="en-US" sz="1800" b="0" i="0" u="none" strike="noStrike" kern="1200" cap="none" spc="100" normalizeH="0" baseline="0" noProof="0" dirty="0">
                <a:ln>
                  <a:noFill/>
                </a:ln>
                <a:solidFill>
                  <a:srgbClr val="E6EDF3"/>
                </a:solidFill>
                <a:effectLst/>
                <a:uLnTx/>
                <a:uFillTx/>
                <a:latin typeface="-apple-system"/>
                <a:ea typeface="+mn-ea"/>
                <a:cs typeface="+mn-cs"/>
              </a:rPr>
              <a:t>Scaling numerical features: To ensure fairness, I standardized the numerical features using </a:t>
            </a:r>
            <a:r>
              <a:rPr kumimoji="0" lang="en-US" sz="1800" b="0" i="0" u="none" strike="noStrike" kern="1200" cap="none" spc="100" normalizeH="0" baseline="0" noProof="0" dirty="0" err="1">
                <a:ln>
                  <a:noFill/>
                </a:ln>
                <a:solidFill>
                  <a:srgbClr val="E6EDF3"/>
                </a:solidFill>
                <a:effectLst/>
                <a:uLnTx/>
                <a:uFillTx/>
                <a:latin typeface="-apple-system"/>
                <a:ea typeface="+mn-ea"/>
                <a:cs typeface="+mn-cs"/>
              </a:rPr>
              <a:t>StandardScaler</a:t>
            </a:r>
            <a:r>
              <a:rPr kumimoji="0" lang="en-US" sz="1800" b="0" i="0" u="none" strike="noStrike" kern="1200" cap="none" spc="100" normalizeH="0" baseline="0" noProof="0" dirty="0">
                <a:ln>
                  <a:noFill/>
                </a:ln>
                <a:solidFill>
                  <a:srgbClr val="E6EDF3"/>
                </a:solidFill>
                <a:effectLst/>
                <a:uLnTx/>
                <a:uFillTx/>
                <a:latin typeface="-apple-system"/>
                <a:ea typeface="+mn-ea"/>
                <a:cs typeface="+mn-cs"/>
              </a:rPr>
              <a:t> to bring them to a comparable scale.</a:t>
            </a:r>
          </a:p>
          <a:p>
            <a:pPr marL="0" marR="0" lvl="0" indent="0" algn="l" defTabSz="914400" rtl="0" eaLnBrk="1" fontAlgn="auto" latinLnBrk="0" hangingPunct="1">
              <a:lnSpc>
                <a:spcPct val="125000"/>
              </a:lnSpc>
              <a:spcBef>
                <a:spcPts val="1000"/>
              </a:spcBef>
              <a:spcAft>
                <a:spcPts val="0"/>
              </a:spcAft>
              <a:buClrTx/>
              <a:buSzTx/>
              <a:buFont typeface="Arial" panose="020B0604020202020204" pitchFamily="34" charset="0"/>
              <a:buNone/>
              <a:tabLst/>
              <a:defRPr/>
            </a:pPr>
            <a:r>
              <a:rPr kumimoji="0" lang="en-US" sz="1800" b="0" i="0" u="none" strike="noStrike" kern="1200" cap="none" spc="100" normalizeH="0" baseline="0" noProof="0" dirty="0">
                <a:ln>
                  <a:noFill/>
                </a:ln>
                <a:solidFill>
                  <a:srgbClr val="E6EDF3"/>
                </a:solidFill>
                <a:effectLst/>
                <a:uLnTx/>
                <a:uFillTx/>
                <a:latin typeface="-apple-system"/>
                <a:ea typeface="+mn-ea"/>
                <a:cs typeface="+mn-cs"/>
              </a:rPr>
              <a:t>My model of choice: We applied a linear regression model to the training data and employed it to make predictions on the test data.</a:t>
            </a:r>
          </a:p>
        </p:txBody>
      </p:sp>
      <p:pic>
        <p:nvPicPr>
          <p:cNvPr id="10" name="Picture Placeholder 9">
            <a:extLst>
              <a:ext uri="{FF2B5EF4-FFF2-40B4-BE49-F238E27FC236}">
                <a16:creationId xmlns:a16="http://schemas.microsoft.com/office/drawing/2014/main" id="{EC1F02EE-2C69-C5C9-4D73-01D690DD7078}"/>
              </a:ext>
            </a:extLst>
          </p:cNvPr>
          <p:cNvPicPr>
            <a:picLocks noGrp="1" noChangeAspect="1"/>
          </p:cNvPicPr>
          <p:nvPr>
            <p:ph type="pic" sz="quarter" idx="28"/>
          </p:nvPr>
        </p:nvPicPr>
        <p:blipFill>
          <a:blip r:embed="rId3"/>
          <a:srcRect t="15350" b="15350"/>
          <a:stretch>
            <a:fillRect/>
          </a:stretch>
        </p:blipFill>
        <p:spPr/>
      </p:pic>
    </p:spTree>
    <p:extLst>
      <p:ext uri="{BB962C8B-B14F-4D97-AF65-F5344CB8AC3E}">
        <p14:creationId xmlns:p14="http://schemas.microsoft.com/office/powerpoint/2010/main" val="27600161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3D9AFBC0-99E5-4C3F-8409-A641E297418A}"/>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8/06/20XX</a:t>
            </a:r>
          </a:p>
        </p:txBody>
      </p:sp>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2" name="Title 14">
            <a:extLst>
              <a:ext uri="{FF2B5EF4-FFF2-40B4-BE49-F238E27FC236}">
                <a16:creationId xmlns:a16="http://schemas.microsoft.com/office/drawing/2014/main" id="{BCDD6272-ED55-D293-3579-C036335079B4}"/>
              </a:ext>
            </a:extLst>
          </p:cNvPr>
          <p:cNvSpPr txBox="1">
            <a:spLocks/>
          </p:cNvSpPr>
          <p:nvPr/>
        </p:nvSpPr>
        <p:spPr>
          <a:xfrm>
            <a:off x="2811825" y="759825"/>
            <a:ext cx="5512777" cy="46634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2800" kern="1200" cap="all" spc="400" baseline="0">
                <a:ln w="19050">
                  <a:solidFill>
                    <a:schemeClr val="accent6"/>
                  </a:solidFill>
                </a:ln>
                <a:no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2800" b="0" i="0" u="none" strike="noStrike" kern="1200" cap="all" spc="400" normalizeH="0" baseline="0" noProof="0" dirty="0">
                <a:ln w="19050">
                  <a:solidFill>
                    <a:srgbClr val="02DCFA"/>
                  </a:solidFill>
                </a:ln>
                <a:noFill/>
                <a:effectLst/>
                <a:uLnTx/>
                <a:uFillTx/>
                <a:latin typeface="Posterama Bold"/>
                <a:ea typeface="+mj-ea"/>
                <a:cs typeface="+mj-cs"/>
              </a:rPr>
              <a:t>Regression Results:</a:t>
            </a:r>
          </a:p>
        </p:txBody>
      </p:sp>
      <p:sp>
        <p:nvSpPr>
          <p:cNvPr id="3" name="Text Placeholder 62">
            <a:extLst>
              <a:ext uri="{FF2B5EF4-FFF2-40B4-BE49-F238E27FC236}">
                <a16:creationId xmlns:a16="http://schemas.microsoft.com/office/drawing/2014/main" id="{91BFAB73-A1CE-D966-0259-BFFA66333A98}"/>
              </a:ext>
            </a:extLst>
          </p:cNvPr>
          <p:cNvSpPr txBox="1">
            <a:spLocks/>
          </p:cNvSpPr>
          <p:nvPr/>
        </p:nvSpPr>
        <p:spPr>
          <a:xfrm>
            <a:off x="2811825" y="1226169"/>
            <a:ext cx="8972135" cy="5268899"/>
          </a:xfrm>
          <a:prstGeom prst="rect">
            <a:avLst/>
          </a:prstGeom>
        </p:spPr>
        <p:txBody>
          <a:bodyPr vert="horz" lIns="91440" tIns="45720" rIns="91440" bIns="45720" rtlCol="0" anchor="t">
            <a:normAutofit fontScale="92500" lnSpcReduction="10000"/>
          </a:bodyPr>
          <a:lstStyle>
            <a:lvl1pPr marL="0" indent="0" algn="l" defTabSz="914400" rtl="0" eaLnBrk="1" latinLnBrk="0" hangingPunct="1">
              <a:lnSpc>
                <a:spcPct val="125000"/>
              </a:lnSpc>
              <a:spcBef>
                <a:spcPts val="100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5000"/>
              </a:lnSpc>
              <a:spcBef>
                <a:spcPts val="1000"/>
              </a:spcBef>
              <a:spcAft>
                <a:spcPts val="0"/>
              </a:spcAft>
              <a:buClrTx/>
              <a:buSzTx/>
              <a:buFont typeface="Arial" panose="020B0604020202020204" pitchFamily="34" charset="0"/>
              <a:buNone/>
              <a:tabLst/>
              <a:defRPr/>
            </a:pPr>
            <a:r>
              <a:rPr kumimoji="0" lang="en-US" sz="1800" b="0" i="0" u="none" strike="noStrike" kern="1200" cap="none" spc="100" normalizeH="0" baseline="0" noProof="0" dirty="0">
                <a:ln>
                  <a:noFill/>
                </a:ln>
                <a:solidFill>
                  <a:srgbClr val="E6EDF3"/>
                </a:solidFill>
                <a:effectLst/>
                <a:uLnTx/>
                <a:uFillTx/>
                <a:latin typeface="-apple-system"/>
                <a:ea typeface="+mn-ea"/>
                <a:cs typeface="+mn-cs"/>
              </a:rPr>
              <a:t>Evaluation of our basic linear regression model:</a:t>
            </a:r>
          </a:p>
          <a:p>
            <a:pPr marL="0" marR="0" lvl="0" indent="0" algn="l" defTabSz="914400" rtl="0" eaLnBrk="1" fontAlgn="auto" latinLnBrk="0" hangingPunct="1">
              <a:lnSpc>
                <a:spcPct val="125000"/>
              </a:lnSpc>
              <a:spcBef>
                <a:spcPts val="1000"/>
              </a:spcBef>
              <a:spcAft>
                <a:spcPts val="0"/>
              </a:spcAft>
              <a:buClrTx/>
              <a:buSzTx/>
              <a:buFont typeface="Arial" panose="020B0604020202020204" pitchFamily="34" charset="0"/>
              <a:buNone/>
              <a:tabLst/>
              <a:defRPr/>
            </a:pPr>
            <a:r>
              <a:rPr kumimoji="0" lang="en-US" sz="1800" b="0" i="0" u="none" strike="noStrike" kern="1200" cap="none" spc="100" normalizeH="0" baseline="0" noProof="0" dirty="0">
                <a:ln>
                  <a:noFill/>
                </a:ln>
                <a:solidFill>
                  <a:srgbClr val="E6EDF3"/>
                </a:solidFill>
                <a:effectLst/>
                <a:uLnTx/>
                <a:uFillTx/>
                <a:latin typeface="-apple-system"/>
                <a:ea typeface="+mn-ea"/>
                <a:cs typeface="+mn-cs"/>
              </a:rPr>
              <a:t>Mean Squared Error (MSE): [MSE value]</a:t>
            </a:r>
          </a:p>
          <a:p>
            <a:pPr marL="0" marR="0" lvl="0" indent="0" algn="l" defTabSz="914400" rtl="0" eaLnBrk="1" fontAlgn="auto" latinLnBrk="0" hangingPunct="1">
              <a:lnSpc>
                <a:spcPct val="125000"/>
              </a:lnSpc>
              <a:spcBef>
                <a:spcPts val="1000"/>
              </a:spcBef>
              <a:spcAft>
                <a:spcPts val="0"/>
              </a:spcAft>
              <a:buClrTx/>
              <a:buSzTx/>
              <a:buFont typeface="Arial" panose="020B0604020202020204" pitchFamily="34" charset="0"/>
              <a:buNone/>
              <a:tabLst/>
              <a:defRPr/>
            </a:pPr>
            <a:r>
              <a:rPr kumimoji="0" lang="en-US" sz="1800" b="0" i="0" u="none" strike="noStrike" kern="1200" cap="none" spc="100" normalizeH="0" baseline="0" noProof="0" dirty="0">
                <a:ln>
                  <a:noFill/>
                </a:ln>
                <a:solidFill>
                  <a:srgbClr val="E6EDF3"/>
                </a:solidFill>
                <a:effectLst/>
                <a:uLnTx/>
                <a:uFillTx/>
                <a:latin typeface="-apple-system"/>
                <a:ea typeface="+mn-ea"/>
                <a:cs typeface="+mn-cs"/>
              </a:rPr>
              <a:t>R-squared: [R-squared value]</a:t>
            </a:r>
          </a:p>
          <a:p>
            <a:pPr marL="0" marR="0" lvl="0" indent="0" algn="l" defTabSz="914400" rtl="0" eaLnBrk="1" fontAlgn="auto" latinLnBrk="0" hangingPunct="1">
              <a:lnSpc>
                <a:spcPct val="125000"/>
              </a:lnSpc>
              <a:spcBef>
                <a:spcPts val="1000"/>
              </a:spcBef>
              <a:spcAft>
                <a:spcPts val="0"/>
              </a:spcAft>
              <a:buClrTx/>
              <a:buSzTx/>
              <a:buFont typeface="Arial" panose="020B0604020202020204" pitchFamily="34" charset="0"/>
              <a:buNone/>
              <a:tabLst/>
              <a:defRPr/>
            </a:pPr>
            <a:r>
              <a:rPr kumimoji="0" lang="en-US" sz="1800" b="0" i="0" u="none" strike="noStrike" kern="1200" cap="none" spc="100" normalizeH="0" baseline="0" noProof="0" dirty="0">
                <a:ln>
                  <a:noFill/>
                </a:ln>
                <a:solidFill>
                  <a:srgbClr val="E6EDF3"/>
                </a:solidFill>
                <a:effectLst/>
                <a:uLnTx/>
                <a:uFillTx/>
                <a:latin typeface="-apple-system"/>
                <a:ea typeface="+mn-ea"/>
                <a:cs typeface="+mn-cs"/>
              </a:rPr>
              <a:t>Comparison with other models:</a:t>
            </a:r>
          </a:p>
          <a:p>
            <a:pPr marL="0" marR="0" lvl="0" indent="0" algn="l" defTabSz="914400" rtl="0" eaLnBrk="1" fontAlgn="auto" latinLnBrk="0" hangingPunct="1">
              <a:lnSpc>
                <a:spcPct val="125000"/>
              </a:lnSpc>
              <a:spcBef>
                <a:spcPts val="1000"/>
              </a:spcBef>
              <a:spcAft>
                <a:spcPts val="0"/>
              </a:spcAft>
              <a:buClrTx/>
              <a:buSzTx/>
              <a:buFont typeface="Arial" panose="020B0604020202020204" pitchFamily="34" charset="0"/>
              <a:buNone/>
              <a:tabLst/>
              <a:defRPr/>
            </a:pPr>
            <a:endParaRPr kumimoji="0" lang="en-US" sz="1800" b="0" i="0" u="none" strike="noStrike" kern="1200" cap="none" spc="100" normalizeH="0" baseline="0" noProof="0" dirty="0">
              <a:ln>
                <a:noFill/>
              </a:ln>
              <a:solidFill>
                <a:srgbClr val="E6EDF3"/>
              </a:solidFill>
              <a:effectLst/>
              <a:uLnTx/>
              <a:uFillTx/>
              <a:latin typeface="-apple-system"/>
              <a:ea typeface="+mn-ea"/>
              <a:cs typeface="+mn-cs"/>
            </a:endParaRPr>
          </a:p>
          <a:p>
            <a:pPr marL="0" marR="0" lvl="0" indent="0" algn="l" defTabSz="914400" rtl="0" eaLnBrk="1" fontAlgn="auto" latinLnBrk="0" hangingPunct="1">
              <a:lnSpc>
                <a:spcPct val="125000"/>
              </a:lnSpc>
              <a:spcBef>
                <a:spcPts val="1000"/>
              </a:spcBef>
              <a:spcAft>
                <a:spcPts val="0"/>
              </a:spcAft>
              <a:buClrTx/>
              <a:buSzTx/>
              <a:buFont typeface="Arial" panose="020B0604020202020204" pitchFamily="34" charset="0"/>
              <a:buNone/>
              <a:tabLst/>
              <a:defRPr/>
            </a:pPr>
            <a:endParaRPr lang="en-US" sz="1800" dirty="0">
              <a:solidFill>
                <a:srgbClr val="E6EDF3"/>
              </a:solidFill>
              <a:latin typeface="-apple-system"/>
            </a:endParaRPr>
          </a:p>
          <a:p>
            <a:pPr marL="0" marR="0" lvl="0" indent="0" algn="l" defTabSz="914400" rtl="0" eaLnBrk="1" fontAlgn="auto" latinLnBrk="0" hangingPunct="1">
              <a:lnSpc>
                <a:spcPct val="125000"/>
              </a:lnSpc>
              <a:spcBef>
                <a:spcPts val="1000"/>
              </a:spcBef>
              <a:spcAft>
                <a:spcPts val="0"/>
              </a:spcAft>
              <a:buClrTx/>
              <a:buSzTx/>
              <a:buFont typeface="Arial" panose="020B0604020202020204" pitchFamily="34" charset="0"/>
              <a:buNone/>
              <a:tabLst/>
              <a:defRPr/>
            </a:pPr>
            <a:endParaRPr kumimoji="0" lang="en-US" sz="1800" b="0" i="0" u="none" strike="noStrike" kern="1200" cap="none" spc="100" normalizeH="0" baseline="0" noProof="0" dirty="0">
              <a:ln>
                <a:noFill/>
              </a:ln>
              <a:solidFill>
                <a:srgbClr val="E6EDF3"/>
              </a:solidFill>
              <a:effectLst/>
              <a:uLnTx/>
              <a:uFillTx/>
              <a:latin typeface="-apple-system"/>
              <a:ea typeface="+mn-ea"/>
              <a:cs typeface="+mn-cs"/>
            </a:endParaRPr>
          </a:p>
          <a:p>
            <a:pPr marL="0" marR="0" lvl="0" indent="0" algn="l" defTabSz="914400" rtl="0" eaLnBrk="1" fontAlgn="auto" latinLnBrk="0" hangingPunct="1">
              <a:lnSpc>
                <a:spcPct val="125000"/>
              </a:lnSpc>
              <a:spcBef>
                <a:spcPts val="1000"/>
              </a:spcBef>
              <a:spcAft>
                <a:spcPts val="0"/>
              </a:spcAft>
              <a:buClrTx/>
              <a:buSzTx/>
              <a:buFont typeface="Arial" panose="020B0604020202020204" pitchFamily="34" charset="0"/>
              <a:buNone/>
              <a:tabLst/>
              <a:defRPr/>
            </a:pPr>
            <a:endParaRPr lang="en-US" sz="1800" dirty="0">
              <a:solidFill>
                <a:srgbClr val="E6EDF3"/>
              </a:solidFill>
              <a:latin typeface="-apple-system"/>
            </a:endParaRPr>
          </a:p>
          <a:p>
            <a:pPr marL="0" marR="0" lvl="0" indent="0" algn="l" defTabSz="914400" rtl="0" eaLnBrk="1" fontAlgn="auto" latinLnBrk="0" hangingPunct="1">
              <a:lnSpc>
                <a:spcPct val="125000"/>
              </a:lnSpc>
              <a:spcBef>
                <a:spcPts val="1000"/>
              </a:spcBef>
              <a:spcAft>
                <a:spcPts val="0"/>
              </a:spcAft>
              <a:buClrTx/>
              <a:buSzTx/>
              <a:buFont typeface="Arial" panose="020B0604020202020204" pitchFamily="34" charset="0"/>
              <a:buNone/>
              <a:tabLst/>
              <a:defRPr/>
            </a:pPr>
            <a:endParaRPr lang="en-US" sz="1800" dirty="0">
              <a:solidFill>
                <a:srgbClr val="E6EDF3"/>
              </a:solidFill>
              <a:latin typeface="-apple-system"/>
            </a:endParaRPr>
          </a:p>
          <a:p>
            <a:pPr marL="0" marR="0" lvl="0" indent="0" algn="l" defTabSz="914400" rtl="0" eaLnBrk="1" fontAlgn="auto" latinLnBrk="0" hangingPunct="1">
              <a:lnSpc>
                <a:spcPct val="125000"/>
              </a:lnSpc>
              <a:spcBef>
                <a:spcPts val="1000"/>
              </a:spcBef>
              <a:spcAft>
                <a:spcPts val="0"/>
              </a:spcAft>
              <a:buClrTx/>
              <a:buSzTx/>
              <a:buFont typeface="Arial" panose="020B0604020202020204" pitchFamily="34" charset="0"/>
              <a:buNone/>
              <a:tabLst/>
              <a:defRPr/>
            </a:pPr>
            <a:endParaRPr kumimoji="0" lang="en-US" sz="1800" b="0" i="0" u="none" strike="noStrike" kern="1200" cap="none" spc="100" normalizeH="0" baseline="0" noProof="0" dirty="0">
              <a:ln>
                <a:noFill/>
              </a:ln>
              <a:solidFill>
                <a:srgbClr val="E6EDF3"/>
              </a:solidFill>
              <a:effectLst/>
              <a:uLnTx/>
              <a:uFillTx/>
              <a:latin typeface="-apple-system"/>
              <a:ea typeface="+mn-ea"/>
              <a:cs typeface="+mn-cs"/>
            </a:endParaRPr>
          </a:p>
          <a:p>
            <a:pPr marL="0" marR="0" lvl="0" indent="0" algn="l" defTabSz="914400" rtl="0" eaLnBrk="1" fontAlgn="auto" latinLnBrk="0" hangingPunct="1">
              <a:lnSpc>
                <a:spcPct val="125000"/>
              </a:lnSpc>
              <a:spcBef>
                <a:spcPts val="1000"/>
              </a:spcBef>
              <a:spcAft>
                <a:spcPts val="0"/>
              </a:spcAft>
              <a:buClrTx/>
              <a:buSzTx/>
              <a:buFont typeface="Arial" panose="020B0604020202020204" pitchFamily="34" charset="0"/>
              <a:buNone/>
              <a:tabLst/>
              <a:defRPr/>
            </a:pPr>
            <a:r>
              <a:rPr kumimoji="0" lang="en-US" sz="1800" b="0" i="0" u="none" strike="noStrike" kern="1200" cap="none" spc="100" normalizeH="0" baseline="0" noProof="0" dirty="0">
                <a:ln>
                  <a:noFill/>
                </a:ln>
                <a:solidFill>
                  <a:srgbClr val="E6EDF3"/>
                </a:solidFill>
                <a:effectLst/>
                <a:uLnTx/>
                <a:uFillTx/>
                <a:latin typeface="-apple-system"/>
                <a:ea typeface="+mn-ea"/>
                <a:cs typeface="+mn-cs"/>
              </a:rPr>
              <a:t>Advantages of polynomial regression: The polynomial regression model outperformed the basic linear regression model in terms of MSE and R-squared, indicating superior predictive performance.</a:t>
            </a:r>
          </a:p>
        </p:txBody>
      </p:sp>
      <p:pic>
        <p:nvPicPr>
          <p:cNvPr id="10" name="Picture Placeholder 9">
            <a:extLst>
              <a:ext uri="{FF2B5EF4-FFF2-40B4-BE49-F238E27FC236}">
                <a16:creationId xmlns:a16="http://schemas.microsoft.com/office/drawing/2014/main" id="{EC1F02EE-2C69-C5C9-4D73-01D690DD7078}"/>
              </a:ext>
            </a:extLst>
          </p:cNvPr>
          <p:cNvPicPr>
            <a:picLocks noGrp="1" noChangeAspect="1"/>
          </p:cNvPicPr>
          <p:nvPr>
            <p:ph type="pic" sz="quarter" idx="28"/>
          </p:nvPr>
        </p:nvPicPr>
        <p:blipFill>
          <a:blip r:embed="rId3"/>
          <a:srcRect t="15350" b="15350"/>
          <a:stretch>
            <a:fillRect/>
          </a:stretch>
        </p:blipFill>
        <p:spPr/>
      </p:pic>
      <p:graphicFrame>
        <p:nvGraphicFramePr>
          <p:cNvPr id="4" name="Table 4">
            <a:extLst>
              <a:ext uri="{FF2B5EF4-FFF2-40B4-BE49-F238E27FC236}">
                <a16:creationId xmlns:a16="http://schemas.microsoft.com/office/drawing/2014/main" id="{2F56288E-5857-5BA1-E131-946B88A2631B}"/>
              </a:ext>
            </a:extLst>
          </p:cNvPr>
          <p:cNvGraphicFramePr>
            <a:graphicFrameLocks noGrp="1"/>
          </p:cNvGraphicFramePr>
          <p:nvPr>
            <p:extLst>
              <p:ext uri="{D42A27DB-BD31-4B8C-83A1-F6EECF244321}">
                <p14:modId xmlns:p14="http://schemas.microsoft.com/office/powerpoint/2010/main" val="3688670232"/>
              </p:ext>
            </p:extLst>
          </p:nvPr>
        </p:nvGraphicFramePr>
        <p:xfrm>
          <a:off x="2885565" y="2966327"/>
          <a:ext cx="8824653" cy="2496787"/>
        </p:xfrm>
        <a:graphic>
          <a:graphicData uri="http://schemas.openxmlformats.org/drawingml/2006/table">
            <a:tbl>
              <a:tblPr firstRow="1" bandRow="1">
                <a:tableStyleId>{5C22544A-7EE6-4342-B048-85BDC9FD1C3A}</a:tableStyleId>
              </a:tblPr>
              <a:tblGrid>
                <a:gridCol w="2941551">
                  <a:extLst>
                    <a:ext uri="{9D8B030D-6E8A-4147-A177-3AD203B41FA5}">
                      <a16:colId xmlns:a16="http://schemas.microsoft.com/office/drawing/2014/main" val="231389650"/>
                    </a:ext>
                  </a:extLst>
                </a:gridCol>
                <a:gridCol w="2941551">
                  <a:extLst>
                    <a:ext uri="{9D8B030D-6E8A-4147-A177-3AD203B41FA5}">
                      <a16:colId xmlns:a16="http://schemas.microsoft.com/office/drawing/2014/main" val="443333138"/>
                    </a:ext>
                  </a:extLst>
                </a:gridCol>
                <a:gridCol w="2941551">
                  <a:extLst>
                    <a:ext uri="{9D8B030D-6E8A-4147-A177-3AD203B41FA5}">
                      <a16:colId xmlns:a16="http://schemas.microsoft.com/office/drawing/2014/main" val="3670467765"/>
                    </a:ext>
                  </a:extLst>
                </a:gridCol>
              </a:tblGrid>
              <a:tr h="485107">
                <a:tc>
                  <a:txBody>
                    <a:bodyPr/>
                    <a:lstStyle/>
                    <a:p>
                      <a:pPr fontAlgn="b"/>
                      <a:r>
                        <a:rPr lang="en-GB" b="1" dirty="0">
                          <a:effectLst/>
                        </a:rPr>
                        <a:t>Model</a:t>
                      </a:r>
                    </a:p>
                  </a:txBody>
                  <a:tcPr anchor="b"/>
                </a:tc>
                <a:tc>
                  <a:txBody>
                    <a:bodyPr/>
                    <a:lstStyle/>
                    <a:p>
                      <a:pPr fontAlgn="b"/>
                      <a:r>
                        <a:rPr lang="en-GB" b="1" dirty="0">
                          <a:effectLst/>
                        </a:rPr>
                        <a:t>Mean Squared Error (MSE)</a:t>
                      </a:r>
                    </a:p>
                  </a:txBody>
                  <a:tcPr anchor="b"/>
                </a:tc>
                <a:tc>
                  <a:txBody>
                    <a:bodyPr/>
                    <a:lstStyle/>
                    <a:p>
                      <a:pPr fontAlgn="b"/>
                      <a:r>
                        <a:rPr lang="en-GB" b="1">
                          <a:effectLst/>
                        </a:rPr>
                        <a:t>R-squared</a:t>
                      </a:r>
                    </a:p>
                  </a:txBody>
                  <a:tcPr anchor="b"/>
                </a:tc>
                <a:extLst>
                  <a:ext uri="{0D108BD9-81ED-4DB2-BD59-A6C34878D82A}">
                    <a16:rowId xmlns:a16="http://schemas.microsoft.com/office/drawing/2014/main" val="51248400"/>
                  </a:ext>
                </a:extLst>
              </a:tr>
              <a:tr h="312435">
                <a:tc>
                  <a:txBody>
                    <a:bodyPr/>
                    <a:lstStyle/>
                    <a:p>
                      <a:pPr fontAlgn="base"/>
                      <a:r>
                        <a:rPr lang="en-GB">
                          <a:effectLst/>
                        </a:rPr>
                        <a:t>Basic Linear Regression</a:t>
                      </a:r>
                    </a:p>
                  </a:txBody>
                  <a:tcPr anchor="ctr"/>
                </a:tc>
                <a:tc>
                  <a:txBody>
                    <a:bodyPr/>
                    <a:lstStyle/>
                    <a:p>
                      <a:pPr fontAlgn="base"/>
                      <a:r>
                        <a:rPr lang="en-GB">
                          <a:effectLst/>
                        </a:rPr>
                        <a:t>13,297,122,013.68</a:t>
                      </a:r>
                    </a:p>
                  </a:txBody>
                  <a:tcPr anchor="ctr"/>
                </a:tc>
                <a:tc>
                  <a:txBody>
                    <a:bodyPr/>
                    <a:lstStyle/>
                    <a:p>
                      <a:pPr fontAlgn="base"/>
                      <a:r>
                        <a:rPr lang="en-GB">
                          <a:effectLst/>
                        </a:rPr>
                        <a:t>0.6526805215731064</a:t>
                      </a:r>
                    </a:p>
                  </a:txBody>
                  <a:tcPr anchor="ctr"/>
                </a:tc>
                <a:extLst>
                  <a:ext uri="{0D108BD9-81ED-4DB2-BD59-A6C34878D82A}">
                    <a16:rowId xmlns:a16="http://schemas.microsoft.com/office/drawing/2014/main" val="2385356048"/>
                  </a:ext>
                </a:extLst>
              </a:tr>
              <a:tr h="312435">
                <a:tc>
                  <a:txBody>
                    <a:bodyPr/>
                    <a:lstStyle/>
                    <a:p>
                      <a:pPr fontAlgn="base"/>
                      <a:r>
                        <a:rPr lang="en-GB">
                          <a:effectLst/>
                        </a:rPr>
                        <a:t>Polynomial Regression</a:t>
                      </a:r>
                    </a:p>
                  </a:txBody>
                  <a:tcPr anchor="ctr"/>
                </a:tc>
                <a:tc>
                  <a:txBody>
                    <a:bodyPr/>
                    <a:lstStyle/>
                    <a:p>
                      <a:pPr fontAlgn="base"/>
                      <a:r>
                        <a:rPr lang="en-GB">
                          <a:effectLst/>
                        </a:rPr>
                        <a:t>10,855,655,523.80</a:t>
                      </a:r>
                    </a:p>
                  </a:txBody>
                  <a:tcPr anchor="ctr"/>
                </a:tc>
                <a:tc>
                  <a:txBody>
                    <a:bodyPr/>
                    <a:lstStyle/>
                    <a:p>
                      <a:pPr fontAlgn="base"/>
                      <a:r>
                        <a:rPr lang="en-GB">
                          <a:effectLst/>
                        </a:rPr>
                        <a:t>0.7164513786797331</a:t>
                      </a:r>
                    </a:p>
                  </a:txBody>
                  <a:tcPr anchor="ctr"/>
                </a:tc>
                <a:extLst>
                  <a:ext uri="{0D108BD9-81ED-4DB2-BD59-A6C34878D82A}">
                    <a16:rowId xmlns:a16="http://schemas.microsoft.com/office/drawing/2014/main" val="3134475310"/>
                  </a:ext>
                </a:extLst>
              </a:tr>
              <a:tr h="546761">
                <a:tc>
                  <a:txBody>
                    <a:bodyPr/>
                    <a:lstStyle/>
                    <a:p>
                      <a:pPr fontAlgn="base"/>
                      <a:r>
                        <a:rPr lang="en-GB">
                          <a:effectLst/>
                        </a:rPr>
                        <a:t>Cross-Validated Ridge Regression</a:t>
                      </a:r>
                    </a:p>
                  </a:txBody>
                  <a:tcPr anchor="ctr"/>
                </a:tc>
                <a:tc>
                  <a:txBody>
                    <a:bodyPr/>
                    <a:lstStyle/>
                    <a:p>
                      <a:pPr fontAlgn="base"/>
                      <a:r>
                        <a:rPr lang="en-GB" dirty="0">
                          <a:effectLst/>
                        </a:rPr>
                        <a:t>12,864,564,236.99</a:t>
                      </a:r>
                    </a:p>
                  </a:txBody>
                  <a:tcPr anchor="ctr"/>
                </a:tc>
                <a:tc>
                  <a:txBody>
                    <a:bodyPr/>
                    <a:lstStyle/>
                    <a:p>
                      <a:pPr fontAlgn="base"/>
                      <a:r>
                        <a:rPr lang="en-GB">
                          <a:effectLst/>
                        </a:rPr>
                        <a:t>0.6667516099567845</a:t>
                      </a:r>
                    </a:p>
                  </a:txBody>
                  <a:tcPr anchor="ctr"/>
                </a:tc>
                <a:extLst>
                  <a:ext uri="{0D108BD9-81ED-4DB2-BD59-A6C34878D82A}">
                    <a16:rowId xmlns:a16="http://schemas.microsoft.com/office/drawing/2014/main" val="2820552412"/>
                  </a:ext>
                </a:extLst>
              </a:tr>
              <a:tr h="546761">
                <a:tc>
                  <a:txBody>
                    <a:bodyPr/>
                    <a:lstStyle/>
                    <a:p>
                      <a:pPr fontAlgn="base"/>
                      <a:r>
                        <a:rPr lang="en-GB">
                          <a:effectLst/>
                        </a:rPr>
                        <a:t>Regularized Ridge Regression</a:t>
                      </a:r>
                    </a:p>
                  </a:txBody>
                  <a:tcPr anchor="ctr"/>
                </a:tc>
                <a:tc>
                  <a:txBody>
                    <a:bodyPr/>
                    <a:lstStyle/>
                    <a:p>
                      <a:pPr fontAlgn="base"/>
                      <a:r>
                        <a:rPr lang="en-GB" dirty="0">
                          <a:effectLst/>
                        </a:rPr>
                        <a:t>13,297,149,685.83</a:t>
                      </a:r>
                    </a:p>
                  </a:txBody>
                  <a:tcPr anchor="ctr"/>
                </a:tc>
                <a:tc>
                  <a:txBody>
                    <a:bodyPr/>
                    <a:lstStyle/>
                    <a:p>
                      <a:pPr fontAlgn="base"/>
                      <a:r>
                        <a:rPr lang="en-GB" dirty="0">
                          <a:effectLst/>
                        </a:rPr>
                        <a:t>0.652679798779493</a:t>
                      </a:r>
                    </a:p>
                  </a:txBody>
                  <a:tcPr anchor="ctr"/>
                </a:tc>
                <a:extLst>
                  <a:ext uri="{0D108BD9-81ED-4DB2-BD59-A6C34878D82A}">
                    <a16:rowId xmlns:a16="http://schemas.microsoft.com/office/drawing/2014/main" val="1194800289"/>
                  </a:ext>
                </a:extLst>
              </a:tr>
            </a:tbl>
          </a:graphicData>
        </a:graphic>
      </p:graphicFrame>
    </p:spTree>
    <p:extLst>
      <p:ext uri="{BB962C8B-B14F-4D97-AF65-F5344CB8AC3E}">
        <p14:creationId xmlns:p14="http://schemas.microsoft.com/office/powerpoint/2010/main" val="41517175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3D9AFBC0-99E5-4C3F-8409-A641E297418A}"/>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8/06/20XX</a:t>
            </a:r>
          </a:p>
        </p:txBody>
      </p:sp>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2" name="Title 14">
            <a:extLst>
              <a:ext uri="{FF2B5EF4-FFF2-40B4-BE49-F238E27FC236}">
                <a16:creationId xmlns:a16="http://schemas.microsoft.com/office/drawing/2014/main" id="{BCDD6272-ED55-D293-3579-C036335079B4}"/>
              </a:ext>
            </a:extLst>
          </p:cNvPr>
          <p:cNvSpPr txBox="1">
            <a:spLocks/>
          </p:cNvSpPr>
          <p:nvPr/>
        </p:nvSpPr>
        <p:spPr>
          <a:xfrm>
            <a:off x="2811826" y="759825"/>
            <a:ext cx="5184648" cy="46634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2800" kern="1200" cap="all" spc="400" baseline="0">
                <a:ln w="19050">
                  <a:solidFill>
                    <a:schemeClr val="accent6"/>
                  </a:solidFill>
                </a:ln>
                <a:no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2800" b="0" i="0" u="none" strike="noStrike" kern="1200" cap="all" spc="400" normalizeH="0" baseline="0" noProof="0" dirty="0">
                <a:ln w="19050">
                  <a:solidFill>
                    <a:srgbClr val="02DCFA"/>
                  </a:solidFill>
                </a:ln>
                <a:noFill/>
                <a:effectLst/>
                <a:uLnTx/>
                <a:uFillTx/>
                <a:latin typeface="Posterama Bold"/>
                <a:ea typeface="+mj-ea"/>
                <a:cs typeface="+mj-cs"/>
              </a:rPr>
              <a:t>Next Steps:</a:t>
            </a:r>
          </a:p>
        </p:txBody>
      </p:sp>
      <p:sp>
        <p:nvSpPr>
          <p:cNvPr id="3" name="Text Placeholder 62">
            <a:extLst>
              <a:ext uri="{FF2B5EF4-FFF2-40B4-BE49-F238E27FC236}">
                <a16:creationId xmlns:a16="http://schemas.microsoft.com/office/drawing/2014/main" id="{91BFAB73-A1CE-D966-0259-BFFA66333A98}"/>
              </a:ext>
            </a:extLst>
          </p:cNvPr>
          <p:cNvSpPr txBox="1">
            <a:spLocks/>
          </p:cNvSpPr>
          <p:nvPr/>
        </p:nvSpPr>
        <p:spPr>
          <a:xfrm>
            <a:off x="2811826" y="1226169"/>
            <a:ext cx="8541974" cy="5268899"/>
          </a:xfrm>
          <a:prstGeom prst="rect">
            <a:avLst/>
          </a:prstGeom>
        </p:spPr>
        <p:txBody>
          <a:bodyPr vert="horz" lIns="91440" tIns="45720" rIns="91440" bIns="45720" rtlCol="0" anchor="t">
            <a:normAutofit/>
          </a:bodyPr>
          <a:lstStyle>
            <a:lvl1pPr marL="0" indent="0" algn="l" defTabSz="914400" rtl="0" eaLnBrk="1" latinLnBrk="0" hangingPunct="1">
              <a:lnSpc>
                <a:spcPct val="125000"/>
              </a:lnSpc>
              <a:spcBef>
                <a:spcPts val="100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5000"/>
              </a:lnSpc>
              <a:spcBef>
                <a:spcPts val="1000"/>
              </a:spcBef>
              <a:spcAft>
                <a:spcPts val="0"/>
              </a:spcAft>
              <a:buClrTx/>
              <a:buSzTx/>
              <a:buFont typeface="Arial" panose="020B0604020202020204" pitchFamily="34" charset="0"/>
              <a:buNone/>
              <a:tabLst/>
              <a:defRPr/>
            </a:pPr>
            <a:r>
              <a:rPr kumimoji="0" lang="en-US" sz="1800" b="0" i="0" u="none" strike="noStrike" kern="1200" cap="none" spc="100" normalizeH="0" baseline="0" noProof="0" dirty="0">
                <a:ln>
                  <a:noFill/>
                </a:ln>
                <a:solidFill>
                  <a:srgbClr val="E6EDF3"/>
                </a:solidFill>
                <a:effectLst/>
                <a:uLnTx/>
                <a:uFillTx/>
                <a:latin typeface="-apple-system"/>
                <a:ea typeface="+mn-ea"/>
                <a:cs typeface="+mn-cs"/>
              </a:rPr>
              <a:t>Continuous refinement: I plan to explore additional feature engineering techniques, investigate interactions between variables, and experiment with alternative algorithms to improve our model's performance.</a:t>
            </a:r>
          </a:p>
          <a:p>
            <a:pPr marL="0" marR="0" lvl="0" indent="0" algn="l" defTabSz="914400" rtl="0" eaLnBrk="1" fontAlgn="auto" latinLnBrk="0" hangingPunct="1">
              <a:lnSpc>
                <a:spcPct val="125000"/>
              </a:lnSpc>
              <a:spcBef>
                <a:spcPts val="1000"/>
              </a:spcBef>
              <a:spcAft>
                <a:spcPts val="0"/>
              </a:spcAft>
              <a:buClrTx/>
              <a:buSzTx/>
              <a:buFont typeface="Arial" panose="020B0604020202020204" pitchFamily="34" charset="0"/>
              <a:buNone/>
              <a:tabLst/>
              <a:defRPr/>
            </a:pPr>
            <a:r>
              <a:rPr kumimoji="0" lang="en-US" sz="1800" b="0" i="0" u="none" strike="noStrike" kern="1200" cap="none" spc="100" normalizeH="0" baseline="0" noProof="0" dirty="0">
                <a:ln>
                  <a:noFill/>
                </a:ln>
                <a:solidFill>
                  <a:srgbClr val="E6EDF3"/>
                </a:solidFill>
                <a:effectLst/>
                <a:uLnTx/>
                <a:uFillTx/>
                <a:latin typeface="-apple-system"/>
                <a:ea typeface="+mn-ea"/>
                <a:cs typeface="+mn-cs"/>
              </a:rPr>
              <a:t>Expanding data sources: I aim to enrich our analysis by incorporating supplementary datasets, such as neighborhood demographics and local amenities, to capture a more comprehensive understanding of the market.</a:t>
            </a:r>
          </a:p>
          <a:p>
            <a:pPr marL="0" marR="0" lvl="0" indent="0" algn="l" defTabSz="914400" rtl="0" eaLnBrk="1" fontAlgn="auto" latinLnBrk="0" hangingPunct="1">
              <a:lnSpc>
                <a:spcPct val="125000"/>
              </a:lnSpc>
              <a:spcBef>
                <a:spcPts val="1000"/>
              </a:spcBef>
              <a:spcAft>
                <a:spcPts val="0"/>
              </a:spcAft>
              <a:buClrTx/>
              <a:buSzTx/>
              <a:buFont typeface="Arial" panose="020B0604020202020204" pitchFamily="34" charset="0"/>
              <a:buNone/>
              <a:tabLst/>
              <a:defRPr/>
            </a:pPr>
            <a:r>
              <a:rPr kumimoji="0" lang="en-US" sz="1800" b="0" i="0" u="none" strike="noStrike" kern="1200" cap="none" spc="100" normalizeH="0" baseline="0" noProof="0" dirty="0">
                <a:ln>
                  <a:noFill/>
                </a:ln>
                <a:solidFill>
                  <a:srgbClr val="E6EDF3"/>
                </a:solidFill>
                <a:effectLst/>
                <a:uLnTx/>
                <a:uFillTx/>
                <a:latin typeface="-apple-system"/>
                <a:ea typeface="+mn-ea"/>
                <a:cs typeface="+mn-cs"/>
              </a:rPr>
              <a:t>Ongoing monitoring: I believe in the importance of regularly updating our model with fresh data and continuously monitoring its performance to ensure it remains accurate and reliable.</a:t>
            </a:r>
          </a:p>
        </p:txBody>
      </p:sp>
      <p:pic>
        <p:nvPicPr>
          <p:cNvPr id="10" name="Picture Placeholder 9">
            <a:extLst>
              <a:ext uri="{FF2B5EF4-FFF2-40B4-BE49-F238E27FC236}">
                <a16:creationId xmlns:a16="http://schemas.microsoft.com/office/drawing/2014/main" id="{EC1F02EE-2C69-C5C9-4D73-01D690DD7078}"/>
              </a:ext>
            </a:extLst>
          </p:cNvPr>
          <p:cNvPicPr>
            <a:picLocks noGrp="1" noChangeAspect="1"/>
          </p:cNvPicPr>
          <p:nvPr>
            <p:ph type="pic" sz="quarter" idx="28"/>
          </p:nvPr>
        </p:nvPicPr>
        <p:blipFill>
          <a:blip r:embed="rId3"/>
          <a:srcRect t="15350" b="15350"/>
          <a:stretch>
            <a:fillRect/>
          </a:stretch>
        </p:blipFill>
        <p:spPr/>
      </p:pic>
    </p:spTree>
    <p:extLst>
      <p:ext uri="{BB962C8B-B14F-4D97-AF65-F5344CB8AC3E}">
        <p14:creationId xmlns:p14="http://schemas.microsoft.com/office/powerpoint/2010/main" val="2393743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3D9AFBC0-99E5-4C3F-8409-A641E297418A}"/>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8/06/20XX</a:t>
            </a:r>
          </a:p>
        </p:txBody>
      </p:sp>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2" name="Title 14">
            <a:extLst>
              <a:ext uri="{FF2B5EF4-FFF2-40B4-BE49-F238E27FC236}">
                <a16:creationId xmlns:a16="http://schemas.microsoft.com/office/drawing/2014/main" id="{BCDD6272-ED55-D293-3579-C036335079B4}"/>
              </a:ext>
            </a:extLst>
          </p:cNvPr>
          <p:cNvSpPr txBox="1">
            <a:spLocks/>
          </p:cNvSpPr>
          <p:nvPr/>
        </p:nvSpPr>
        <p:spPr>
          <a:xfrm>
            <a:off x="2811826" y="759825"/>
            <a:ext cx="5184648" cy="46634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2800" kern="1200" cap="all" spc="400" baseline="0">
                <a:ln w="19050">
                  <a:solidFill>
                    <a:schemeClr val="accent6"/>
                  </a:solidFill>
                </a:ln>
                <a:no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2800" b="0" i="0" u="none" strike="noStrike" kern="1200" cap="all" spc="400" normalizeH="0" baseline="0" noProof="0" dirty="0">
                <a:ln w="19050">
                  <a:solidFill>
                    <a:srgbClr val="02DCFA"/>
                  </a:solidFill>
                </a:ln>
                <a:noFill/>
                <a:effectLst/>
                <a:uLnTx/>
                <a:uFillTx/>
                <a:latin typeface="Posterama Bold"/>
                <a:ea typeface="+mj-ea"/>
                <a:cs typeface="+mj-cs"/>
              </a:rPr>
              <a:t>conclusion</a:t>
            </a:r>
          </a:p>
        </p:txBody>
      </p:sp>
      <p:sp>
        <p:nvSpPr>
          <p:cNvPr id="3" name="Text Placeholder 62">
            <a:extLst>
              <a:ext uri="{FF2B5EF4-FFF2-40B4-BE49-F238E27FC236}">
                <a16:creationId xmlns:a16="http://schemas.microsoft.com/office/drawing/2014/main" id="{91BFAB73-A1CE-D966-0259-BFFA66333A98}"/>
              </a:ext>
            </a:extLst>
          </p:cNvPr>
          <p:cNvSpPr txBox="1">
            <a:spLocks/>
          </p:cNvSpPr>
          <p:nvPr/>
        </p:nvSpPr>
        <p:spPr>
          <a:xfrm>
            <a:off x="2811826" y="1226169"/>
            <a:ext cx="8541974" cy="5268899"/>
          </a:xfrm>
          <a:prstGeom prst="rect">
            <a:avLst/>
          </a:prstGeom>
        </p:spPr>
        <p:txBody>
          <a:bodyPr vert="horz" lIns="91440" tIns="45720" rIns="91440" bIns="45720" rtlCol="0" anchor="t">
            <a:normAutofit/>
          </a:bodyPr>
          <a:lstStyle>
            <a:lvl1pPr marL="0" indent="0" algn="l" defTabSz="914400" rtl="0" eaLnBrk="1" latinLnBrk="0" hangingPunct="1">
              <a:lnSpc>
                <a:spcPct val="125000"/>
              </a:lnSpc>
              <a:spcBef>
                <a:spcPts val="100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5000"/>
              </a:lnSpc>
              <a:spcBef>
                <a:spcPts val="1000"/>
              </a:spcBef>
              <a:spcAft>
                <a:spcPts val="0"/>
              </a:spcAft>
              <a:buClrTx/>
              <a:buSzTx/>
              <a:buFont typeface="Arial" panose="020B0604020202020204" pitchFamily="34" charset="0"/>
              <a:buNone/>
              <a:tabLst/>
              <a:defRPr/>
            </a:pPr>
            <a:r>
              <a:rPr kumimoji="0" lang="en-US" sz="1600" b="0" i="0" u="none" strike="noStrike" kern="1200" cap="none" spc="100" normalizeH="0" baseline="0" noProof="0" dirty="0">
                <a:ln>
                  <a:noFill/>
                </a:ln>
                <a:solidFill>
                  <a:srgbClr val="E6EDF3"/>
                </a:solidFill>
                <a:effectLst/>
                <a:uLnTx/>
                <a:uFillTx/>
                <a:latin typeface="-apple-system"/>
                <a:ea typeface="+mn-ea"/>
                <a:cs typeface="+mn-cs"/>
              </a:rPr>
              <a:t>In conclusion, this project aimed to predict house prices based on various features and provide insights for buyers and sellers in the real estate market. By analyzing the dataset, exploring the data, and building a regression model, valuable insights were gained into the factors influencing house prices.</a:t>
            </a:r>
          </a:p>
          <a:p>
            <a:pPr marL="0" marR="0" lvl="0" indent="0" algn="l" defTabSz="914400" rtl="0" eaLnBrk="1" fontAlgn="auto" latinLnBrk="0" hangingPunct="1">
              <a:lnSpc>
                <a:spcPct val="125000"/>
              </a:lnSpc>
              <a:spcBef>
                <a:spcPts val="1000"/>
              </a:spcBef>
              <a:spcAft>
                <a:spcPts val="0"/>
              </a:spcAft>
              <a:buClrTx/>
              <a:buSzTx/>
              <a:buFont typeface="Arial" panose="020B0604020202020204" pitchFamily="34" charset="0"/>
              <a:buNone/>
              <a:tabLst/>
              <a:defRPr/>
            </a:pPr>
            <a:r>
              <a:rPr kumimoji="0" lang="en-US" sz="1600" b="0" i="0" u="none" strike="noStrike" kern="1200" cap="none" spc="100" normalizeH="0" baseline="0" noProof="0" dirty="0">
                <a:ln>
                  <a:noFill/>
                </a:ln>
                <a:solidFill>
                  <a:srgbClr val="E6EDF3"/>
                </a:solidFill>
                <a:effectLst/>
                <a:uLnTx/>
                <a:uFillTx/>
                <a:latin typeface="-apple-system"/>
                <a:ea typeface="+mn-ea"/>
                <a:cs typeface="+mn-cs"/>
              </a:rPr>
              <a:t>The findings indicate that the property grade, location, living space, number of bathrooms, and number of floors have the most significant impact on house prices. Other factors such as lot size, renovation status, square footage above ground, number of bedrooms, specific </a:t>
            </a:r>
            <a:r>
              <a:rPr kumimoji="0" lang="en-US" sz="1600" b="0" i="0" u="none" strike="noStrike" kern="1200" cap="none" spc="100" normalizeH="0" baseline="0" noProof="0" dirty="0" err="1">
                <a:ln>
                  <a:noFill/>
                </a:ln>
                <a:solidFill>
                  <a:srgbClr val="E6EDF3"/>
                </a:solidFill>
                <a:effectLst/>
                <a:uLnTx/>
                <a:uFillTx/>
                <a:latin typeface="-apple-system"/>
                <a:ea typeface="+mn-ea"/>
                <a:cs typeface="+mn-cs"/>
              </a:rPr>
              <a:t>zipcode</a:t>
            </a:r>
            <a:r>
              <a:rPr kumimoji="0" lang="en-US" sz="1600" b="0" i="0" u="none" strike="noStrike" kern="1200" cap="none" spc="100" normalizeH="0" baseline="0" noProof="0" dirty="0">
                <a:ln>
                  <a:noFill/>
                </a:ln>
                <a:solidFill>
                  <a:srgbClr val="E6EDF3"/>
                </a:solidFill>
                <a:effectLst/>
                <a:uLnTx/>
                <a:uFillTx/>
                <a:latin typeface="-apple-system"/>
                <a:ea typeface="+mn-ea"/>
                <a:cs typeface="+mn-cs"/>
              </a:rPr>
              <a:t>, and property age also contribute to price variations.</a:t>
            </a:r>
          </a:p>
          <a:p>
            <a:pPr marL="0" marR="0" lvl="0" indent="0" algn="l" defTabSz="914400" rtl="0" eaLnBrk="1" fontAlgn="auto" latinLnBrk="0" hangingPunct="1">
              <a:lnSpc>
                <a:spcPct val="125000"/>
              </a:lnSpc>
              <a:spcBef>
                <a:spcPts val="1000"/>
              </a:spcBef>
              <a:spcAft>
                <a:spcPts val="0"/>
              </a:spcAft>
              <a:buClrTx/>
              <a:buSzTx/>
              <a:buFont typeface="Arial" panose="020B0604020202020204" pitchFamily="34" charset="0"/>
              <a:buNone/>
              <a:tabLst/>
              <a:defRPr/>
            </a:pPr>
            <a:r>
              <a:rPr kumimoji="0" lang="en-US" sz="1600" b="0" i="0" u="none" strike="noStrike" kern="1200" cap="none" spc="100" normalizeH="0" baseline="0" noProof="0" dirty="0">
                <a:ln>
                  <a:noFill/>
                </a:ln>
                <a:solidFill>
                  <a:srgbClr val="E6EDF3"/>
                </a:solidFill>
                <a:effectLst/>
                <a:uLnTx/>
                <a:uFillTx/>
                <a:latin typeface="-apple-system"/>
                <a:ea typeface="+mn-ea"/>
                <a:cs typeface="+mn-cs"/>
              </a:rPr>
              <a:t>These recommendations are meant to guide buyers and sellers in making informed decisions in the real estate market. It is important to consider these factors alongside personal preferences, market conditions, and seek professional advice when navigating the dynamic real estate market.</a:t>
            </a:r>
          </a:p>
          <a:p>
            <a:pPr marL="0" marR="0" lvl="0" indent="0" algn="l" defTabSz="914400" rtl="0" eaLnBrk="1" fontAlgn="auto" latinLnBrk="0" hangingPunct="1">
              <a:lnSpc>
                <a:spcPct val="125000"/>
              </a:lnSpc>
              <a:spcBef>
                <a:spcPts val="1000"/>
              </a:spcBef>
              <a:spcAft>
                <a:spcPts val="0"/>
              </a:spcAft>
              <a:buClrTx/>
              <a:buSzTx/>
              <a:buFont typeface="Arial" panose="020B0604020202020204" pitchFamily="34" charset="0"/>
              <a:buNone/>
              <a:tabLst/>
              <a:defRPr/>
            </a:pPr>
            <a:r>
              <a:rPr kumimoji="0" lang="en-US" sz="1600" b="0" i="0" u="none" strike="noStrike" kern="1200" cap="none" spc="100" normalizeH="0" baseline="0" noProof="0" dirty="0">
                <a:ln>
                  <a:noFill/>
                </a:ln>
                <a:solidFill>
                  <a:srgbClr val="E6EDF3"/>
                </a:solidFill>
                <a:effectLst/>
                <a:uLnTx/>
                <a:uFillTx/>
                <a:latin typeface="-apple-system"/>
                <a:ea typeface="+mn-ea"/>
                <a:cs typeface="+mn-cs"/>
              </a:rPr>
              <a:t>Overall, this project provides valuable information and insights that can assist in understanding the factors influencing house prices, helping individuals make more informed choices in their real estate endeavors.</a:t>
            </a:r>
          </a:p>
        </p:txBody>
      </p:sp>
      <p:pic>
        <p:nvPicPr>
          <p:cNvPr id="10" name="Picture Placeholder 9">
            <a:extLst>
              <a:ext uri="{FF2B5EF4-FFF2-40B4-BE49-F238E27FC236}">
                <a16:creationId xmlns:a16="http://schemas.microsoft.com/office/drawing/2014/main" id="{EC1F02EE-2C69-C5C9-4D73-01D690DD7078}"/>
              </a:ext>
            </a:extLst>
          </p:cNvPr>
          <p:cNvPicPr>
            <a:picLocks noGrp="1" noChangeAspect="1"/>
          </p:cNvPicPr>
          <p:nvPr>
            <p:ph type="pic" sz="quarter" idx="28"/>
          </p:nvPr>
        </p:nvPicPr>
        <p:blipFill>
          <a:blip r:embed="rId3"/>
          <a:srcRect t="15350" b="15350"/>
          <a:stretch>
            <a:fillRect/>
          </a:stretch>
        </p:blipFill>
        <p:spPr/>
      </p:pic>
    </p:spTree>
    <p:extLst>
      <p:ext uri="{BB962C8B-B14F-4D97-AF65-F5344CB8AC3E}">
        <p14:creationId xmlns:p14="http://schemas.microsoft.com/office/powerpoint/2010/main" val="1629151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p:txBody>
          <a:bodyPr rtlCol="0">
            <a:normAutofit fontScale="90000"/>
          </a:bodyPr>
          <a:lstStyle/>
          <a:p>
            <a:pPr rtl="0"/>
            <a:r>
              <a:rPr lang="en-GB" sz="2800" b="0" i="0" u="none" strike="noStrike" kern="1200" cap="all" spc="400" normalizeH="0" dirty="0">
                <a:ln w="19050">
                  <a:solidFill>
                    <a:schemeClr val="accent5"/>
                  </a:solidFill>
                </a:ln>
                <a:noFill/>
                <a:effectLst/>
                <a:uLnTx/>
                <a:uFillTx/>
                <a:latin typeface="+mj-lt"/>
                <a:ea typeface="+mn-ea"/>
                <a:cs typeface="+mn-cs"/>
              </a:rPr>
              <a:t>Problem</a:t>
            </a:r>
            <a:endParaRPr lang="en-GB" dirty="0"/>
          </a:p>
        </p:txBody>
      </p:sp>
      <p:pic>
        <p:nvPicPr>
          <p:cNvPr id="52" name="Picture Placeholder 51" descr="A close up of a person wearing glasses and the measurements of the eyes">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flipH="1">
            <a:off x="0" y="729926"/>
            <a:ext cx="3581400" cy="5388772"/>
          </a:xfrm>
        </p:spPr>
      </p:pic>
      <p:sp>
        <p:nvSpPr>
          <p:cNvPr id="64" name="Text Placeholder 63">
            <a:extLst>
              <a:ext uri="{FF2B5EF4-FFF2-40B4-BE49-F238E27FC236}">
                <a16:creationId xmlns:a16="http://schemas.microsoft.com/office/drawing/2014/main" id="{65AD76B6-01DC-462A-9FF0-16CC82FBDBE0}"/>
              </a:ext>
            </a:extLst>
          </p:cNvPr>
          <p:cNvSpPr>
            <a:spLocks noGrp="1"/>
          </p:cNvSpPr>
          <p:nvPr>
            <p:ph type="body" sz="quarter" idx="22"/>
          </p:nvPr>
        </p:nvSpPr>
        <p:spPr>
          <a:xfrm>
            <a:off x="4065516" y="1817036"/>
            <a:ext cx="5327866" cy="469490"/>
          </a:xfrm>
        </p:spPr>
        <p:txBody>
          <a:bodyPr rtlCol="0">
            <a:normAutofit fontScale="92500" lnSpcReduction="10000"/>
          </a:bodyPr>
          <a:lstStyle/>
          <a:p>
            <a:pPr rtl="0"/>
            <a:r>
              <a:rPr lang="en-US" dirty="0"/>
              <a:t>Linear Regression Analysis of House Sales in a Northwestern County</a:t>
            </a:r>
            <a:endParaRPr lang="en-GB" dirty="0"/>
          </a:p>
        </p:txBody>
      </p:sp>
      <p:sp>
        <p:nvSpPr>
          <p:cNvPr id="43" name="Text Placeholder 42">
            <a:extLst>
              <a:ext uri="{FF2B5EF4-FFF2-40B4-BE49-F238E27FC236}">
                <a16:creationId xmlns:a16="http://schemas.microsoft.com/office/drawing/2014/main" id="{80683256-31D4-4761-874B-66494293B9AF}"/>
              </a:ext>
            </a:extLst>
          </p:cNvPr>
          <p:cNvSpPr>
            <a:spLocks noGrp="1"/>
          </p:cNvSpPr>
          <p:nvPr>
            <p:ph type="body" sz="quarter" idx="18"/>
          </p:nvPr>
        </p:nvSpPr>
        <p:spPr>
          <a:xfrm>
            <a:off x="4065517" y="2245709"/>
            <a:ext cx="5589121" cy="3872989"/>
          </a:xfrm>
        </p:spPr>
        <p:txBody>
          <a:bodyPr rtlCol="0">
            <a:normAutofit fontScale="85000" lnSpcReduction="10000"/>
          </a:bodyPr>
          <a:lstStyle/>
          <a:p>
            <a:pPr rtl="0"/>
            <a:r>
              <a:rPr lang="en-US" sz="1600" dirty="0"/>
              <a:t>The objective of this project is to build a model that can predict house prices based on the features of the house using the available King's County house-selling records. </a:t>
            </a:r>
          </a:p>
          <a:p>
            <a:pPr rtl="0"/>
            <a:r>
              <a:rPr lang="en-US" sz="1600" dirty="0"/>
              <a:t>The model can be used by both sellers and buyers in their business decisions. Sellers can predict the selling price of their house and determine if any renovations are necessary before selling. Buyers can receive suggestions on the type of house they can afford based on their budget.</a:t>
            </a:r>
          </a:p>
          <a:p>
            <a:pPr rtl="0"/>
            <a:endParaRPr lang="en-US" sz="1600" dirty="0"/>
          </a:p>
          <a:p>
            <a:pPr rtl="0"/>
            <a:r>
              <a:rPr lang="en-US" sz="1600" dirty="0"/>
              <a:t>The following objectives are set to achieve the final goal:</a:t>
            </a:r>
          </a:p>
          <a:p>
            <a:pPr rtl="0"/>
            <a:endParaRPr lang="en-US" sz="1600" dirty="0"/>
          </a:p>
          <a:p>
            <a:pPr rtl="0"/>
            <a:r>
              <a:rPr lang="en-US" sz="1600" dirty="0"/>
              <a:t>1. Analyze and clean the data by handling meaningless or null values.</a:t>
            </a:r>
          </a:p>
          <a:p>
            <a:pPr rtl="0"/>
            <a:r>
              <a:rPr lang="en-US" sz="1600" dirty="0"/>
              <a:t>2. Remove features that do not contribute to the house price.</a:t>
            </a:r>
          </a:p>
          <a:p>
            <a:pPr rtl="0"/>
            <a:r>
              <a:rPr lang="en-US" sz="1600" dirty="0"/>
              <a:t>3. Identify highly correlated features and potentially remove redundant ones.</a:t>
            </a:r>
          </a:p>
          <a:p>
            <a:pPr rtl="0"/>
            <a:r>
              <a:rPr lang="en-US" sz="1600" dirty="0"/>
              <a:t>4. Build a linear regression model.</a:t>
            </a:r>
          </a:p>
          <a:p>
            <a:pPr rtl="0"/>
            <a:r>
              <a:rPr lang="en-US" sz="1600" dirty="0"/>
              <a:t>5. Evaluate the impact of different features on house prices.</a:t>
            </a:r>
          </a:p>
        </p:txBody>
      </p:sp>
      <p:sp>
        <p:nvSpPr>
          <p:cNvPr id="3" name="Date Placeholder 2">
            <a:extLst>
              <a:ext uri="{FF2B5EF4-FFF2-40B4-BE49-F238E27FC236}">
                <a16:creationId xmlns:a16="http://schemas.microsoft.com/office/drawing/2014/main" id="{4263031F-C0BF-4DD1-A029-1395AEA7D7FD}"/>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2023</a:t>
            </a:r>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Tree>
    <p:extLst>
      <p:ext uri="{BB962C8B-B14F-4D97-AF65-F5344CB8AC3E}">
        <p14:creationId xmlns:p14="http://schemas.microsoft.com/office/powerpoint/2010/main" val="6117753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3D9AFBC0-99E5-4C3F-8409-A641E297418A}"/>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8/06/20XX</a:t>
            </a:r>
          </a:p>
        </p:txBody>
      </p:sp>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2" name="Title 14">
            <a:extLst>
              <a:ext uri="{FF2B5EF4-FFF2-40B4-BE49-F238E27FC236}">
                <a16:creationId xmlns:a16="http://schemas.microsoft.com/office/drawing/2014/main" id="{BCDD6272-ED55-D293-3579-C036335079B4}"/>
              </a:ext>
            </a:extLst>
          </p:cNvPr>
          <p:cNvSpPr txBox="1">
            <a:spLocks/>
          </p:cNvSpPr>
          <p:nvPr/>
        </p:nvSpPr>
        <p:spPr>
          <a:xfrm>
            <a:off x="2811826" y="759825"/>
            <a:ext cx="5184648" cy="46634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2800" kern="1200" cap="all" spc="400" baseline="0">
                <a:ln w="19050">
                  <a:solidFill>
                    <a:schemeClr val="accent6"/>
                  </a:solidFill>
                </a:ln>
                <a:no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2800" b="0" i="0" u="none" strike="noStrike" kern="1200" cap="all" spc="400" normalizeH="0" baseline="0" noProof="0" dirty="0">
                <a:ln w="19050">
                  <a:solidFill>
                    <a:srgbClr val="02DCFA"/>
                  </a:solidFill>
                </a:ln>
                <a:noFill/>
                <a:effectLst/>
                <a:uLnTx/>
                <a:uFillTx/>
                <a:latin typeface="Posterama Bold"/>
                <a:ea typeface="+mj-ea"/>
                <a:cs typeface="+mj-cs"/>
              </a:rPr>
              <a:t>Recommendations:</a:t>
            </a:r>
          </a:p>
        </p:txBody>
      </p:sp>
      <p:sp>
        <p:nvSpPr>
          <p:cNvPr id="3" name="Text Placeholder 62">
            <a:extLst>
              <a:ext uri="{FF2B5EF4-FFF2-40B4-BE49-F238E27FC236}">
                <a16:creationId xmlns:a16="http://schemas.microsoft.com/office/drawing/2014/main" id="{91BFAB73-A1CE-D966-0259-BFFA66333A98}"/>
              </a:ext>
            </a:extLst>
          </p:cNvPr>
          <p:cNvSpPr txBox="1">
            <a:spLocks/>
          </p:cNvSpPr>
          <p:nvPr/>
        </p:nvSpPr>
        <p:spPr>
          <a:xfrm>
            <a:off x="2811826" y="1226169"/>
            <a:ext cx="8541974" cy="5268899"/>
          </a:xfrm>
          <a:prstGeom prst="rect">
            <a:avLst/>
          </a:prstGeom>
        </p:spPr>
        <p:txBody>
          <a:bodyPr vert="horz" lIns="91440" tIns="45720" rIns="91440" bIns="45720" rtlCol="0" anchor="t">
            <a:normAutofit fontScale="92500" lnSpcReduction="20000"/>
          </a:bodyPr>
          <a:lstStyle>
            <a:lvl1pPr marL="0" indent="0" algn="l" defTabSz="914400" rtl="0" eaLnBrk="1" latinLnBrk="0" hangingPunct="1">
              <a:lnSpc>
                <a:spcPct val="125000"/>
              </a:lnSpc>
              <a:spcBef>
                <a:spcPts val="100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5000"/>
              </a:lnSpc>
              <a:spcBef>
                <a:spcPts val="1000"/>
              </a:spcBef>
              <a:spcAft>
                <a:spcPts val="0"/>
              </a:spcAft>
              <a:buClrTx/>
              <a:buSzTx/>
              <a:buFont typeface="Arial" panose="020B0604020202020204" pitchFamily="34" charset="0"/>
              <a:buNone/>
              <a:tabLst/>
              <a:defRPr/>
            </a:pPr>
            <a:r>
              <a:rPr kumimoji="0" lang="en-US" sz="1600" b="0" i="0" u="none" strike="noStrike" kern="1200" cap="none" spc="100" normalizeH="0" baseline="0" noProof="0" dirty="0">
                <a:ln>
                  <a:noFill/>
                </a:ln>
                <a:solidFill>
                  <a:srgbClr val="E6EDF3"/>
                </a:solidFill>
                <a:effectLst/>
                <a:uLnTx/>
                <a:uFillTx/>
                <a:latin typeface="-apple-system"/>
                <a:ea typeface="+mn-ea"/>
                <a:cs typeface="+mn-cs"/>
              </a:rPr>
              <a:t>Based on the analysis and insights gained from the modeling results, here are some recommendations for buyers and sellers in the real estate market:</a:t>
            </a:r>
          </a:p>
          <a:p>
            <a:pPr marL="342900" marR="0" lvl="0" indent="-342900" algn="l" defTabSz="914400" rtl="0" eaLnBrk="1" fontAlgn="auto" latinLnBrk="0" hangingPunct="1">
              <a:lnSpc>
                <a:spcPct val="125000"/>
              </a:lnSpc>
              <a:spcBef>
                <a:spcPts val="1000"/>
              </a:spcBef>
              <a:spcAft>
                <a:spcPts val="0"/>
              </a:spcAft>
              <a:buClrTx/>
              <a:buSzTx/>
              <a:buFont typeface="+mj-lt"/>
              <a:buAutoNum type="arabicPeriod"/>
              <a:tabLst/>
              <a:defRPr/>
            </a:pPr>
            <a:r>
              <a:rPr kumimoji="0" lang="en-US" sz="1600" b="0" i="0" u="none" strike="noStrike" kern="1200" cap="none" spc="100" normalizeH="0" baseline="0" noProof="0" dirty="0">
                <a:ln>
                  <a:noFill/>
                </a:ln>
                <a:solidFill>
                  <a:srgbClr val="E6EDF3"/>
                </a:solidFill>
                <a:effectLst/>
                <a:uLnTx/>
                <a:uFillTx/>
                <a:latin typeface="-apple-system"/>
                <a:ea typeface="+mn-ea"/>
                <a:cs typeface="+mn-cs"/>
              </a:rPr>
              <a:t>Focus on property grade: As a seller, consider investing in renovations and upgrades to improve the grade of your property. A higher grade can attract more buyers and potentially lead to higher selling prices. As a buyer, prioritize properties with a good grade, as they are likely to offer better quality and higher value.</a:t>
            </a:r>
          </a:p>
          <a:p>
            <a:pPr marL="342900" marR="0" lvl="0" indent="-342900" algn="l" defTabSz="914400" rtl="0" eaLnBrk="1" fontAlgn="auto" latinLnBrk="0" hangingPunct="1">
              <a:lnSpc>
                <a:spcPct val="125000"/>
              </a:lnSpc>
              <a:spcBef>
                <a:spcPts val="1000"/>
              </a:spcBef>
              <a:spcAft>
                <a:spcPts val="0"/>
              </a:spcAft>
              <a:buClrTx/>
              <a:buSzTx/>
              <a:buFont typeface="+mj-lt"/>
              <a:buAutoNum type="arabicPeriod"/>
              <a:tabLst/>
              <a:defRPr/>
            </a:pPr>
            <a:r>
              <a:rPr kumimoji="0" lang="en-US" sz="1600" b="0" i="0" u="none" strike="noStrike" kern="1200" cap="none" spc="100" normalizeH="0" baseline="0" noProof="0" dirty="0">
                <a:ln>
                  <a:noFill/>
                </a:ln>
                <a:solidFill>
                  <a:srgbClr val="E6EDF3"/>
                </a:solidFill>
                <a:effectLst/>
                <a:uLnTx/>
                <a:uFillTx/>
                <a:latin typeface="-apple-system"/>
                <a:ea typeface="+mn-ea"/>
                <a:cs typeface="+mn-cs"/>
              </a:rPr>
              <a:t>Consider location: Pay attention to the location of the property. Desirable locations tend to command higher prices. Buyers should prioritize properties in popular and convenient areas, while sellers can highlight the advantages of their property's location to attract potential buyers.</a:t>
            </a:r>
          </a:p>
          <a:p>
            <a:pPr marL="342900" marR="0" lvl="0" indent="-342900" algn="l" defTabSz="914400" rtl="0" eaLnBrk="1" fontAlgn="auto" latinLnBrk="0" hangingPunct="1">
              <a:lnSpc>
                <a:spcPct val="125000"/>
              </a:lnSpc>
              <a:spcBef>
                <a:spcPts val="1000"/>
              </a:spcBef>
              <a:spcAft>
                <a:spcPts val="0"/>
              </a:spcAft>
              <a:buClrTx/>
              <a:buSzTx/>
              <a:buFont typeface="+mj-lt"/>
              <a:buAutoNum type="arabicPeriod"/>
              <a:tabLst/>
              <a:defRPr/>
            </a:pPr>
            <a:r>
              <a:rPr kumimoji="0" lang="en-US" sz="1600" b="0" i="0" u="none" strike="noStrike" kern="1200" cap="none" spc="100" normalizeH="0" baseline="0" noProof="0" dirty="0">
                <a:ln>
                  <a:noFill/>
                </a:ln>
                <a:solidFill>
                  <a:srgbClr val="E6EDF3"/>
                </a:solidFill>
                <a:effectLst/>
                <a:uLnTx/>
                <a:uFillTx/>
                <a:latin typeface="-apple-system"/>
                <a:ea typeface="+mn-ea"/>
                <a:cs typeface="+mn-cs"/>
              </a:rPr>
              <a:t>Invest in living space: The size of the living area has a significant impact on the price of a house. Buyers looking for more space and higher value should consider properties with larger living areas. If you're a seller, consider adding extensions or maximizing the existing living space to increase the value of your property.</a:t>
            </a:r>
          </a:p>
          <a:p>
            <a:pPr marL="342900" marR="0" lvl="0" indent="-342900" algn="l" defTabSz="914400" rtl="0" eaLnBrk="1" fontAlgn="auto" latinLnBrk="0" hangingPunct="1">
              <a:lnSpc>
                <a:spcPct val="125000"/>
              </a:lnSpc>
              <a:spcBef>
                <a:spcPts val="1000"/>
              </a:spcBef>
              <a:spcAft>
                <a:spcPts val="0"/>
              </a:spcAft>
              <a:buClrTx/>
              <a:buSzTx/>
              <a:buFont typeface="+mj-lt"/>
              <a:buAutoNum type="arabicPeriod"/>
              <a:tabLst/>
              <a:defRPr/>
            </a:pPr>
            <a:r>
              <a:rPr kumimoji="0" lang="en-US" sz="1600" b="0" i="0" u="none" strike="noStrike" kern="1200" cap="none" spc="100" normalizeH="0" baseline="0" noProof="0" dirty="0">
                <a:ln>
                  <a:noFill/>
                </a:ln>
                <a:solidFill>
                  <a:srgbClr val="E6EDF3"/>
                </a:solidFill>
                <a:effectLst/>
                <a:uLnTx/>
                <a:uFillTx/>
                <a:latin typeface="-apple-system"/>
                <a:ea typeface="+mn-ea"/>
                <a:cs typeface="+mn-cs"/>
              </a:rPr>
              <a:t>Bathrooms add value: The number of bathrooms in a property also influences its price. Buyers should consider properties with an adequate number of bathrooms to meet their needs and potentially increase the property's value. Sellers can consider adding or renovating bathrooms to make their property more appealing to buyers.</a:t>
            </a:r>
          </a:p>
        </p:txBody>
      </p:sp>
      <p:pic>
        <p:nvPicPr>
          <p:cNvPr id="10" name="Picture Placeholder 9">
            <a:extLst>
              <a:ext uri="{FF2B5EF4-FFF2-40B4-BE49-F238E27FC236}">
                <a16:creationId xmlns:a16="http://schemas.microsoft.com/office/drawing/2014/main" id="{EC1F02EE-2C69-C5C9-4D73-01D690DD7078}"/>
              </a:ext>
            </a:extLst>
          </p:cNvPr>
          <p:cNvPicPr>
            <a:picLocks noGrp="1" noChangeAspect="1"/>
          </p:cNvPicPr>
          <p:nvPr>
            <p:ph type="pic" sz="quarter" idx="28"/>
          </p:nvPr>
        </p:nvPicPr>
        <p:blipFill>
          <a:blip r:embed="rId3"/>
          <a:srcRect t="15350" b="15350"/>
          <a:stretch>
            <a:fillRect/>
          </a:stretch>
        </p:blipFill>
        <p:spPr/>
      </p:pic>
    </p:spTree>
    <p:extLst>
      <p:ext uri="{BB962C8B-B14F-4D97-AF65-F5344CB8AC3E}">
        <p14:creationId xmlns:p14="http://schemas.microsoft.com/office/powerpoint/2010/main" val="16615224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3D9AFBC0-99E5-4C3F-8409-A641E297418A}"/>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8/06/20XX</a:t>
            </a:r>
          </a:p>
        </p:txBody>
      </p:sp>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2" name="Title 14">
            <a:extLst>
              <a:ext uri="{FF2B5EF4-FFF2-40B4-BE49-F238E27FC236}">
                <a16:creationId xmlns:a16="http://schemas.microsoft.com/office/drawing/2014/main" id="{BCDD6272-ED55-D293-3579-C036335079B4}"/>
              </a:ext>
            </a:extLst>
          </p:cNvPr>
          <p:cNvSpPr txBox="1">
            <a:spLocks/>
          </p:cNvSpPr>
          <p:nvPr/>
        </p:nvSpPr>
        <p:spPr>
          <a:xfrm>
            <a:off x="2811826" y="759825"/>
            <a:ext cx="5184648" cy="46634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2800" kern="1200" cap="all" spc="400" baseline="0">
                <a:ln w="19050">
                  <a:solidFill>
                    <a:schemeClr val="accent6"/>
                  </a:solidFill>
                </a:ln>
                <a:no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2800" b="0" i="0" u="none" strike="noStrike" kern="1200" cap="all" spc="400" normalizeH="0" baseline="0" noProof="0" dirty="0">
                <a:ln w="19050">
                  <a:solidFill>
                    <a:srgbClr val="02DCFA"/>
                  </a:solidFill>
                </a:ln>
                <a:noFill/>
                <a:effectLst/>
                <a:uLnTx/>
                <a:uFillTx/>
                <a:latin typeface="Posterama Bold"/>
                <a:ea typeface="+mj-ea"/>
                <a:cs typeface="+mj-cs"/>
              </a:rPr>
              <a:t>Recommendations:</a:t>
            </a:r>
          </a:p>
        </p:txBody>
      </p:sp>
      <p:sp>
        <p:nvSpPr>
          <p:cNvPr id="3" name="Text Placeholder 62">
            <a:extLst>
              <a:ext uri="{FF2B5EF4-FFF2-40B4-BE49-F238E27FC236}">
                <a16:creationId xmlns:a16="http://schemas.microsoft.com/office/drawing/2014/main" id="{91BFAB73-A1CE-D966-0259-BFFA66333A98}"/>
              </a:ext>
            </a:extLst>
          </p:cNvPr>
          <p:cNvSpPr txBox="1">
            <a:spLocks/>
          </p:cNvSpPr>
          <p:nvPr/>
        </p:nvSpPr>
        <p:spPr>
          <a:xfrm>
            <a:off x="2811826" y="1226169"/>
            <a:ext cx="8541974" cy="5268899"/>
          </a:xfrm>
          <a:prstGeom prst="rect">
            <a:avLst/>
          </a:prstGeom>
        </p:spPr>
        <p:txBody>
          <a:bodyPr vert="horz" lIns="91440" tIns="45720" rIns="91440" bIns="45720" rtlCol="0" anchor="t">
            <a:normAutofit fontScale="92500" lnSpcReduction="10000"/>
          </a:bodyPr>
          <a:lstStyle>
            <a:lvl1pPr marL="0" indent="0" algn="l" defTabSz="914400" rtl="0" eaLnBrk="1" latinLnBrk="0" hangingPunct="1">
              <a:lnSpc>
                <a:spcPct val="125000"/>
              </a:lnSpc>
              <a:spcBef>
                <a:spcPts val="100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25000"/>
              </a:lnSpc>
              <a:spcBef>
                <a:spcPts val="1000"/>
              </a:spcBef>
              <a:spcAft>
                <a:spcPts val="0"/>
              </a:spcAft>
              <a:buClrTx/>
              <a:buSzTx/>
              <a:buFont typeface="+mj-lt"/>
              <a:buAutoNum type="arabicPeriod" startAt="5"/>
              <a:tabLst/>
              <a:defRPr/>
            </a:pPr>
            <a:r>
              <a:rPr kumimoji="0" lang="en-US" sz="1600" b="0" i="0" u="none" strike="noStrike" kern="1200" cap="none" spc="100" normalizeH="0" baseline="0" noProof="0" dirty="0">
                <a:ln>
                  <a:noFill/>
                </a:ln>
                <a:solidFill>
                  <a:srgbClr val="E6EDF3"/>
                </a:solidFill>
                <a:effectLst/>
                <a:uLnTx/>
                <a:uFillTx/>
                <a:latin typeface="-apple-system"/>
                <a:ea typeface="+mn-ea"/>
                <a:cs typeface="+mn-cs"/>
              </a:rPr>
              <a:t>Consider additional floors: While the number of floors alone may not strongly influence the price, properties with multiple floors can offer more space and potentially higher value. Buyers seeking more space or unique architectural features may explore properties with multiple floors. Sellers can emphasize the advantages of additional levels to attract interested buyers.</a:t>
            </a:r>
          </a:p>
          <a:p>
            <a:pPr marL="342900" marR="0" lvl="0" indent="-342900" algn="l" defTabSz="914400" rtl="0" eaLnBrk="1" fontAlgn="auto" latinLnBrk="0" hangingPunct="1">
              <a:lnSpc>
                <a:spcPct val="125000"/>
              </a:lnSpc>
              <a:spcBef>
                <a:spcPts val="1000"/>
              </a:spcBef>
              <a:spcAft>
                <a:spcPts val="0"/>
              </a:spcAft>
              <a:buClrTx/>
              <a:buSzTx/>
              <a:buFont typeface="+mj-lt"/>
              <a:buAutoNum type="arabicPeriod" startAt="5"/>
              <a:tabLst/>
              <a:defRPr/>
            </a:pPr>
            <a:r>
              <a:rPr kumimoji="0" lang="en-US" sz="1600" b="0" i="0" u="none" strike="noStrike" kern="1200" cap="none" spc="100" normalizeH="0" baseline="0" noProof="0" dirty="0">
                <a:ln>
                  <a:noFill/>
                </a:ln>
                <a:solidFill>
                  <a:srgbClr val="E6EDF3"/>
                </a:solidFill>
                <a:effectLst/>
                <a:uLnTx/>
                <a:uFillTx/>
                <a:latin typeface="-apple-system"/>
                <a:ea typeface="+mn-ea"/>
                <a:cs typeface="+mn-cs"/>
              </a:rPr>
              <a:t>Lot size and renovation: Although the impact is relatively smaller, factors such as lot size and renovation can affect the price. Buyers should consider their preferences regarding lot size and weigh them against other influencing factors. Sellers can highlight any renovations or improvements done to their property to justify the asking price.</a:t>
            </a:r>
          </a:p>
          <a:p>
            <a:pPr marL="342900" marR="0" lvl="0" indent="-342900" algn="l" defTabSz="914400" rtl="0" eaLnBrk="1" fontAlgn="auto" latinLnBrk="0" hangingPunct="1">
              <a:lnSpc>
                <a:spcPct val="125000"/>
              </a:lnSpc>
              <a:spcBef>
                <a:spcPts val="1000"/>
              </a:spcBef>
              <a:spcAft>
                <a:spcPts val="0"/>
              </a:spcAft>
              <a:buClrTx/>
              <a:buSzTx/>
              <a:buFont typeface="+mj-lt"/>
              <a:buAutoNum type="arabicPeriod" startAt="5"/>
              <a:tabLst/>
              <a:defRPr/>
            </a:pPr>
            <a:r>
              <a:rPr kumimoji="0" lang="en-US" sz="1600" b="0" i="0" u="none" strike="noStrike" kern="1200" cap="none" spc="100" normalizeH="0" baseline="0" noProof="0" dirty="0">
                <a:ln>
                  <a:noFill/>
                </a:ln>
                <a:solidFill>
                  <a:srgbClr val="E6EDF3"/>
                </a:solidFill>
                <a:effectLst/>
                <a:uLnTx/>
                <a:uFillTx/>
                <a:latin typeface="-apple-system"/>
                <a:ea typeface="+mn-ea"/>
                <a:cs typeface="+mn-cs"/>
              </a:rPr>
              <a:t>Bedrooms and </a:t>
            </a:r>
            <a:r>
              <a:rPr kumimoji="0" lang="en-US" sz="1600" b="0" i="0" u="none" strike="noStrike" kern="1200" cap="none" spc="100" normalizeH="0" baseline="0" noProof="0" dirty="0" err="1">
                <a:ln>
                  <a:noFill/>
                </a:ln>
                <a:solidFill>
                  <a:srgbClr val="E6EDF3"/>
                </a:solidFill>
                <a:effectLst/>
                <a:uLnTx/>
                <a:uFillTx/>
                <a:latin typeface="-apple-system"/>
                <a:ea typeface="+mn-ea"/>
                <a:cs typeface="+mn-cs"/>
              </a:rPr>
              <a:t>zipcode</a:t>
            </a:r>
            <a:r>
              <a:rPr kumimoji="0" lang="en-US" sz="1600" b="0" i="0" u="none" strike="noStrike" kern="1200" cap="none" spc="100" normalizeH="0" baseline="0" noProof="0" dirty="0">
                <a:ln>
                  <a:noFill/>
                </a:ln>
                <a:solidFill>
                  <a:srgbClr val="E6EDF3"/>
                </a:solidFill>
                <a:effectLst/>
                <a:uLnTx/>
                <a:uFillTx/>
                <a:latin typeface="-apple-system"/>
                <a:ea typeface="+mn-ea"/>
                <a:cs typeface="+mn-cs"/>
              </a:rPr>
              <a:t>: The number of bedrooms and the specific </a:t>
            </a:r>
            <a:r>
              <a:rPr kumimoji="0" lang="en-US" sz="1600" b="0" i="0" u="none" strike="noStrike" kern="1200" cap="none" spc="100" normalizeH="0" baseline="0" noProof="0" dirty="0" err="1">
                <a:ln>
                  <a:noFill/>
                </a:ln>
                <a:solidFill>
                  <a:srgbClr val="E6EDF3"/>
                </a:solidFill>
                <a:effectLst/>
                <a:uLnTx/>
                <a:uFillTx/>
                <a:latin typeface="-apple-system"/>
                <a:ea typeface="+mn-ea"/>
                <a:cs typeface="+mn-cs"/>
              </a:rPr>
              <a:t>zipcode</a:t>
            </a:r>
            <a:r>
              <a:rPr kumimoji="0" lang="en-US" sz="1600" b="0" i="0" u="none" strike="noStrike" kern="1200" cap="none" spc="100" normalizeH="0" baseline="0" noProof="0" dirty="0">
                <a:ln>
                  <a:noFill/>
                </a:ln>
                <a:solidFill>
                  <a:srgbClr val="E6EDF3"/>
                </a:solidFill>
                <a:effectLst/>
                <a:uLnTx/>
                <a:uFillTx/>
                <a:latin typeface="-apple-system"/>
                <a:ea typeface="+mn-ea"/>
                <a:cs typeface="+mn-cs"/>
              </a:rPr>
              <a:t> can have a negative impact on house prices. Buyers looking for more affordable options may consider properties with fewer bedrooms or explore properties in different </a:t>
            </a:r>
            <a:r>
              <a:rPr kumimoji="0" lang="en-US" sz="1600" b="0" i="0" u="none" strike="noStrike" kern="1200" cap="none" spc="100" normalizeH="0" baseline="0" noProof="0" dirty="0" err="1">
                <a:ln>
                  <a:noFill/>
                </a:ln>
                <a:solidFill>
                  <a:srgbClr val="E6EDF3"/>
                </a:solidFill>
                <a:effectLst/>
                <a:uLnTx/>
                <a:uFillTx/>
                <a:latin typeface="-apple-system"/>
                <a:ea typeface="+mn-ea"/>
                <a:cs typeface="+mn-cs"/>
              </a:rPr>
              <a:t>zipcodes</a:t>
            </a:r>
            <a:r>
              <a:rPr kumimoji="0" lang="en-US" sz="1600" b="0" i="0" u="none" strike="noStrike" kern="1200" cap="none" spc="100" normalizeH="0" baseline="0" noProof="0" dirty="0">
                <a:ln>
                  <a:noFill/>
                </a:ln>
                <a:solidFill>
                  <a:srgbClr val="E6EDF3"/>
                </a:solidFill>
                <a:effectLst/>
                <a:uLnTx/>
                <a:uFillTx/>
                <a:latin typeface="-apple-system"/>
                <a:ea typeface="+mn-ea"/>
                <a:cs typeface="+mn-cs"/>
              </a:rPr>
              <a:t>. Sellers should be aware of the number of bedrooms and consider pricing strategies to align with the market.</a:t>
            </a:r>
          </a:p>
          <a:p>
            <a:pPr marL="342900" marR="0" lvl="0" indent="-342900" algn="l" defTabSz="914400" rtl="0" eaLnBrk="1" fontAlgn="auto" latinLnBrk="0" hangingPunct="1">
              <a:lnSpc>
                <a:spcPct val="125000"/>
              </a:lnSpc>
              <a:spcBef>
                <a:spcPts val="1000"/>
              </a:spcBef>
              <a:spcAft>
                <a:spcPts val="0"/>
              </a:spcAft>
              <a:buClrTx/>
              <a:buSzTx/>
              <a:buFont typeface="+mj-lt"/>
              <a:buAutoNum type="arabicPeriod" startAt="5"/>
              <a:tabLst/>
              <a:defRPr/>
            </a:pPr>
            <a:r>
              <a:rPr kumimoji="0" lang="en-US" sz="1600" b="0" i="0" u="none" strike="noStrike" kern="1200" cap="none" spc="100" normalizeH="0" baseline="0" noProof="0" dirty="0">
                <a:ln>
                  <a:noFill/>
                </a:ln>
                <a:solidFill>
                  <a:srgbClr val="E6EDF3"/>
                </a:solidFill>
                <a:effectLst/>
                <a:uLnTx/>
                <a:uFillTx/>
                <a:latin typeface="-apple-system"/>
                <a:ea typeface="+mn-ea"/>
                <a:cs typeface="+mn-cs"/>
              </a:rPr>
              <a:t>Property age: The year a house was built can affect its price. Buyers who prefer newer properties should focus on recently constructed or renovated houses. Sellers of older properties can highlight unique features or historical value to compensate for the age factor.</a:t>
            </a:r>
          </a:p>
        </p:txBody>
      </p:sp>
      <p:pic>
        <p:nvPicPr>
          <p:cNvPr id="10" name="Picture Placeholder 9">
            <a:extLst>
              <a:ext uri="{FF2B5EF4-FFF2-40B4-BE49-F238E27FC236}">
                <a16:creationId xmlns:a16="http://schemas.microsoft.com/office/drawing/2014/main" id="{EC1F02EE-2C69-C5C9-4D73-01D690DD7078}"/>
              </a:ext>
            </a:extLst>
          </p:cNvPr>
          <p:cNvPicPr>
            <a:picLocks noGrp="1" noChangeAspect="1"/>
          </p:cNvPicPr>
          <p:nvPr>
            <p:ph type="pic" sz="quarter" idx="28"/>
          </p:nvPr>
        </p:nvPicPr>
        <p:blipFill>
          <a:blip r:embed="rId3"/>
          <a:srcRect t="15350" b="15350"/>
          <a:stretch>
            <a:fillRect/>
          </a:stretch>
        </p:blipFill>
        <p:spPr/>
      </p:pic>
    </p:spTree>
    <p:extLst>
      <p:ext uri="{BB962C8B-B14F-4D97-AF65-F5344CB8AC3E}">
        <p14:creationId xmlns:p14="http://schemas.microsoft.com/office/powerpoint/2010/main" val="23251588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A351523-BE9E-4047-8916-20F1F4A9FB16}"/>
              </a:ext>
            </a:extLst>
          </p:cNvPr>
          <p:cNvSpPr>
            <a:spLocks noGrp="1"/>
          </p:cNvSpPr>
          <p:nvPr>
            <p:ph type="title"/>
          </p:nvPr>
        </p:nvSpPr>
        <p:spPr>
          <a:xfrm>
            <a:off x="2811826" y="960653"/>
            <a:ext cx="5184648" cy="466344"/>
          </a:xfrm>
        </p:spPr>
        <p:txBody>
          <a:bodyPr rtlCol="0"/>
          <a:lstStyle/>
          <a:p>
            <a:pPr rtl="0"/>
            <a:r>
              <a:rPr lang="en-GB" sz="2800" b="0" i="0" u="none" strike="noStrike" kern="1200" cap="all" spc="400" normalizeH="0" dirty="0">
                <a:ln w="19050">
                  <a:solidFill>
                    <a:schemeClr val="accent6"/>
                  </a:solidFill>
                </a:ln>
                <a:noFill/>
                <a:effectLst/>
                <a:uLnTx/>
                <a:uFillTx/>
                <a:latin typeface="+mj-lt"/>
                <a:ea typeface="+mn-ea"/>
                <a:cs typeface="+mn-cs"/>
              </a:rPr>
              <a:t>Thank You:</a:t>
            </a:r>
            <a:endParaRPr lang="en-GB" dirty="0"/>
          </a:p>
        </p:txBody>
      </p:sp>
      <p:sp>
        <p:nvSpPr>
          <p:cNvPr id="63" name="Text Placeholder 62">
            <a:extLst>
              <a:ext uri="{FF2B5EF4-FFF2-40B4-BE49-F238E27FC236}">
                <a16:creationId xmlns:a16="http://schemas.microsoft.com/office/drawing/2014/main" id="{0748B9A3-70BE-4930-994F-00EFCDA51C5E}"/>
              </a:ext>
            </a:extLst>
          </p:cNvPr>
          <p:cNvSpPr>
            <a:spLocks noGrp="1"/>
          </p:cNvSpPr>
          <p:nvPr>
            <p:ph type="body" sz="quarter" idx="27"/>
          </p:nvPr>
        </p:nvSpPr>
        <p:spPr>
          <a:xfrm>
            <a:off x="2811826" y="1426996"/>
            <a:ext cx="8541974" cy="4929353"/>
          </a:xfrm>
        </p:spPr>
        <p:txBody>
          <a:bodyPr rtlCol="0">
            <a:normAutofit/>
          </a:bodyPr>
          <a:lstStyle/>
          <a:p>
            <a:pPr rtl="0"/>
            <a:r>
              <a:rPr lang="en-US" sz="1600" dirty="0"/>
              <a:t>Expressing gratitude: I sincerely thank you for your time and attention today. It has been a pleasure sharing our analysis with you.</a:t>
            </a:r>
          </a:p>
          <a:p>
            <a:pPr rtl="0"/>
            <a:r>
              <a:rPr lang="en-US" sz="1600" dirty="0"/>
              <a:t>Contact information: Should you have any further inquiries or wish to collaborate on related projects, please feel free to reach out to me.</a:t>
            </a:r>
            <a:endParaRPr lang="en-GB" sz="1600" dirty="0"/>
          </a:p>
        </p:txBody>
      </p:sp>
      <p:sp>
        <p:nvSpPr>
          <p:cNvPr id="7" name="Date Placeholder 6">
            <a:extLst>
              <a:ext uri="{FF2B5EF4-FFF2-40B4-BE49-F238E27FC236}">
                <a16:creationId xmlns:a16="http://schemas.microsoft.com/office/drawing/2014/main" id="{3D9AFBC0-99E5-4C3F-8409-A641E297418A}"/>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2023</a:t>
            </a:r>
          </a:p>
        </p:txBody>
      </p:sp>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pic>
        <p:nvPicPr>
          <p:cNvPr id="12" name="Picture Placeholder 11">
            <a:extLst>
              <a:ext uri="{FF2B5EF4-FFF2-40B4-BE49-F238E27FC236}">
                <a16:creationId xmlns:a16="http://schemas.microsoft.com/office/drawing/2014/main" id="{57FF37A5-E51E-F5D8-2563-5221A8E78EF0}"/>
              </a:ext>
            </a:extLst>
          </p:cNvPr>
          <p:cNvPicPr>
            <a:picLocks noGrp="1" noChangeAspect="1"/>
          </p:cNvPicPr>
          <p:nvPr>
            <p:ph type="pic" sz="quarter" idx="28"/>
          </p:nvPr>
        </p:nvPicPr>
        <p:blipFill>
          <a:blip r:embed="rId3"/>
          <a:srcRect t="15350" b="15350"/>
          <a:stretch>
            <a:fillRect/>
          </a:stretch>
        </p:blipFill>
        <p:spPr/>
      </p:pic>
    </p:spTree>
    <p:extLst>
      <p:ext uri="{BB962C8B-B14F-4D97-AF65-F5344CB8AC3E}">
        <p14:creationId xmlns:p14="http://schemas.microsoft.com/office/powerpoint/2010/main" val="3324314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4A9BF34F-82A1-BC53-29AF-668EF633D0DC}"/>
              </a:ext>
            </a:extLst>
          </p:cNvPr>
          <p:cNvSpPr>
            <a:spLocks noGrp="1"/>
          </p:cNvSpPr>
          <p:nvPr>
            <p:ph sz="quarter" idx="39"/>
          </p:nvPr>
        </p:nvSpPr>
        <p:spPr>
          <a:xfrm>
            <a:off x="6285033" y="1615043"/>
            <a:ext cx="4992567" cy="4213207"/>
          </a:xfrm>
        </p:spPr>
        <p:txBody>
          <a:bodyPr>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Bierstadt"/>
                <a:ea typeface="+mn-ea"/>
                <a:cs typeface="+mn-cs"/>
              </a:rPr>
              <a:t>Understanding the stakeholders: We aimed to cater to the needs of real estate professionals, investors, and homebuyers who rely on accurate house price predictions for their decision-making processes.</a:t>
            </a:r>
          </a:p>
          <a:p>
            <a:pPr marL="0" marR="0" lvl="0" indent="0" algn="l" defTabSz="914400" rtl="0" eaLnBrk="1" fontAlgn="auto" latinLnBrk="0" hangingPunct="1">
              <a:lnSpc>
                <a:spcPct val="90000"/>
              </a:lnSpc>
              <a:spcBef>
                <a:spcPts val="1000"/>
              </a:spcBef>
              <a:spcAft>
                <a:spcPts val="0"/>
              </a:spcAft>
              <a:buClrTx/>
              <a:buSzTx/>
              <a:buNone/>
              <a:tabLst/>
              <a:defRPr/>
            </a:pPr>
            <a:r>
              <a:rPr kumimoji="0" lang="en-US" sz="2000" b="0" i="0" u="none" strike="noStrike" kern="1200" cap="none" spc="0" normalizeH="0" baseline="0" noProof="0" dirty="0">
                <a:ln>
                  <a:noFill/>
                </a:ln>
                <a:solidFill>
                  <a:prstClr val="white"/>
                </a:solidFill>
                <a:effectLst/>
                <a:uLnTx/>
                <a:uFillTx/>
                <a:latin typeface="Bierstadt"/>
                <a:ea typeface="+mn-ea"/>
                <a:cs typeface="+mn-cs"/>
              </a:rPr>
              <a:t>Key questions: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Bierstadt"/>
                <a:ea typeface="+mn-ea"/>
                <a:cs typeface="+mn-cs"/>
              </a:rPr>
              <a:t>What are the primary factors influencing house prices?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Bierstadt"/>
                <a:ea typeface="+mn-ea"/>
                <a:cs typeface="+mn-cs"/>
              </a:rPr>
              <a:t>How effectively can we estimate house prices based on the provided features?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Bierstadt"/>
                <a:ea typeface="+mn-ea"/>
                <a:cs typeface="+mn-cs"/>
              </a:rPr>
              <a:t>What recommendations can we offer to stakeholders based on our analysis?</a:t>
            </a:r>
            <a:endParaRPr kumimoji="0" lang="en-GB" sz="20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Date Placeholder 1">
            <a:extLst>
              <a:ext uri="{FF2B5EF4-FFF2-40B4-BE49-F238E27FC236}">
                <a16:creationId xmlns:a16="http://schemas.microsoft.com/office/drawing/2014/main" id="{0C0F510C-E0C4-B436-333D-DFBFBF215C8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8/06/20XX</a:t>
            </a:r>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4" name="Slide Number Placeholder 3">
            <a:extLst>
              <a:ext uri="{FF2B5EF4-FFF2-40B4-BE49-F238E27FC236}">
                <a16:creationId xmlns:a16="http://schemas.microsoft.com/office/drawing/2014/main" id="{027CAA35-2F54-D863-8E4C-03EBDC90766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14" name="Text Placeholder 13">
            <a:extLst>
              <a:ext uri="{FF2B5EF4-FFF2-40B4-BE49-F238E27FC236}">
                <a16:creationId xmlns:a16="http://schemas.microsoft.com/office/drawing/2014/main" id="{4C2C5E25-B49B-FED7-26C3-64C097D754E3}"/>
              </a:ext>
            </a:extLst>
          </p:cNvPr>
          <p:cNvSpPr>
            <a:spLocks noGrp="1"/>
          </p:cNvSpPr>
          <p:nvPr>
            <p:ph type="body" sz="quarter" idx="36"/>
          </p:nvPr>
        </p:nvSpPr>
        <p:spPr>
          <a:xfrm>
            <a:off x="823744" y="1029751"/>
            <a:ext cx="5007023" cy="448769"/>
          </a:xfrm>
        </p:spPr>
        <p:txBody>
          <a:bodyPr/>
          <a:lstStyle/>
          <a:p>
            <a:r>
              <a:rPr lang="en-GB" dirty="0"/>
              <a:t>Project Overview</a:t>
            </a:r>
          </a:p>
        </p:txBody>
      </p:sp>
      <p:sp>
        <p:nvSpPr>
          <p:cNvPr id="15" name="Text Placeholder 14">
            <a:extLst>
              <a:ext uri="{FF2B5EF4-FFF2-40B4-BE49-F238E27FC236}">
                <a16:creationId xmlns:a16="http://schemas.microsoft.com/office/drawing/2014/main" id="{64B83F4B-F016-0D58-6BC1-F8ECFB18D447}"/>
              </a:ext>
            </a:extLst>
          </p:cNvPr>
          <p:cNvSpPr>
            <a:spLocks noGrp="1"/>
          </p:cNvSpPr>
          <p:nvPr>
            <p:ph type="body" sz="quarter" idx="37"/>
          </p:nvPr>
        </p:nvSpPr>
        <p:spPr>
          <a:xfrm>
            <a:off x="6265847" y="1029750"/>
            <a:ext cx="4993148" cy="448769"/>
          </a:xfrm>
        </p:spPr>
        <p:txBody>
          <a:bodyPr/>
          <a:lstStyle/>
          <a:p>
            <a:r>
              <a:rPr lang="en-GB" dirty="0"/>
              <a:t>Business Understanding</a:t>
            </a:r>
          </a:p>
        </p:txBody>
      </p:sp>
      <p:sp>
        <p:nvSpPr>
          <p:cNvPr id="16" name="Content Placeholder 15">
            <a:extLst>
              <a:ext uri="{FF2B5EF4-FFF2-40B4-BE49-F238E27FC236}">
                <a16:creationId xmlns:a16="http://schemas.microsoft.com/office/drawing/2014/main" id="{D799DDCC-BEDD-7978-910B-BC382104455B}"/>
              </a:ext>
            </a:extLst>
          </p:cNvPr>
          <p:cNvSpPr>
            <a:spLocks noGrp="1"/>
          </p:cNvSpPr>
          <p:nvPr>
            <p:ph sz="quarter" idx="38"/>
          </p:nvPr>
        </p:nvSpPr>
        <p:spPr>
          <a:xfrm>
            <a:off x="919283" y="1615044"/>
            <a:ext cx="4992567" cy="4213205"/>
          </a:xfrm>
        </p:spPr>
        <p:txBody>
          <a:bodyPr>
            <a:normAutofit/>
          </a:bodyPr>
          <a:lstStyle/>
          <a:p>
            <a:r>
              <a:rPr lang="en-US" sz="2000" dirty="0"/>
              <a:t>Dataset: We have worked with a comprehensive dataset that contains valuable information on house prices and various features.</a:t>
            </a:r>
          </a:p>
          <a:p>
            <a:r>
              <a:rPr lang="en-US" sz="2000" dirty="0"/>
              <a:t>Objective: Our main objective was to develop a robust predictive model that accurately estimates house prices based on the provided features.</a:t>
            </a:r>
          </a:p>
          <a:p>
            <a:r>
              <a:rPr lang="en-US" sz="2000" dirty="0"/>
              <a:t>Importance: Accurate house price predictions are essential for real estate professionals, investors, and homebuyers to make informed decisions and gain insights into market trends.</a:t>
            </a:r>
            <a:endParaRPr lang="en-GB" sz="2000" dirty="0"/>
          </a:p>
        </p:txBody>
      </p:sp>
    </p:spTree>
    <p:extLst>
      <p:ext uri="{BB962C8B-B14F-4D97-AF65-F5344CB8AC3E}">
        <p14:creationId xmlns:p14="http://schemas.microsoft.com/office/powerpoint/2010/main" val="1216056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4A9BF34F-82A1-BC53-29AF-668EF633D0DC}"/>
              </a:ext>
            </a:extLst>
          </p:cNvPr>
          <p:cNvSpPr>
            <a:spLocks noGrp="1"/>
          </p:cNvSpPr>
          <p:nvPr>
            <p:ph sz="quarter" idx="39"/>
          </p:nvPr>
        </p:nvSpPr>
        <p:spPr>
          <a:xfrm>
            <a:off x="6285033" y="1615043"/>
            <a:ext cx="4992567" cy="4213207"/>
          </a:xfrm>
        </p:spPr>
        <p:txBody>
          <a:bodyPr>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Bierstadt"/>
                <a:ea typeface="+mn-ea"/>
                <a:cs typeface="+mn-cs"/>
              </a:rPr>
              <a:t>Dataset description: Our dataset comprises comprehensive information about house characteristics, including bedrooms, bathrooms, square footage, floors, year built, and more.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Bierstadt"/>
                <a:ea typeface="+mn-ea"/>
                <a:cs typeface="+mn-cs"/>
              </a:rPr>
              <a:t>Thorough data preparation: To ensure data quality, I conducted various data preparation steps. These included removing unnecessary columns, addressing missing values, converting data types, and creating new features.</a:t>
            </a:r>
            <a:endParaRPr kumimoji="0" lang="en-GB" sz="20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Date Placeholder 1">
            <a:extLst>
              <a:ext uri="{FF2B5EF4-FFF2-40B4-BE49-F238E27FC236}">
                <a16:creationId xmlns:a16="http://schemas.microsoft.com/office/drawing/2014/main" id="{0C0F510C-E0C4-B436-333D-DFBFBF215C8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8/06/20XX</a:t>
            </a:r>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4" name="Slide Number Placeholder 3">
            <a:extLst>
              <a:ext uri="{FF2B5EF4-FFF2-40B4-BE49-F238E27FC236}">
                <a16:creationId xmlns:a16="http://schemas.microsoft.com/office/drawing/2014/main" id="{027CAA35-2F54-D863-8E4C-03EBDC90766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14" name="Text Placeholder 13">
            <a:extLst>
              <a:ext uri="{FF2B5EF4-FFF2-40B4-BE49-F238E27FC236}">
                <a16:creationId xmlns:a16="http://schemas.microsoft.com/office/drawing/2014/main" id="{4C2C5E25-B49B-FED7-26C3-64C097D754E3}"/>
              </a:ext>
            </a:extLst>
          </p:cNvPr>
          <p:cNvSpPr>
            <a:spLocks noGrp="1"/>
          </p:cNvSpPr>
          <p:nvPr>
            <p:ph type="body" sz="quarter" idx="36"/>
          </p:nvPr>
        </p:nvSpPr>
        <p:spPr>
          <a:xfrm>
            <a:off x="823744" y="1029751"/>
            <a:ext cx="5007023" cy="448769"/>
          </a:xfrm>
        </p:spPr>
        <p:txBody>
          <a:bodyPr/>
          <a:lstStyle/>
          <a:p>
            <a:r>
              <a:rPr lang="en-GB" dirty="0"/>
              <a:t>Business Understanding</a:t>
            </a:r>
          </a:p>
        </p:txBody>
      </p:sp>
      <p:sp>
        <p:nvSpPr>
          <p:cNvPr id="15" name="Text Placeholder 14">
            <a:extLst>
              <a:ext uri="{FF2B5EF4-FFF2-40B4-BE49-F238E27FC236}">
                <a16:creationId xmlns:a16="http://schemas.microsoft.com/office/drawing/2014/main" id="{64B83F4B-F016-0D58-6BC1-F8ECFB18D447}"/>
              </a:ext>
            </a:extLst>
          </p:cNvPr>
          <p:cNvSpPr>
            <a:spLocks noGrp="1"/>
          </p:cNvSpPr>
          <p:nvPr>
            <p:ph type="body" sz="quarter" idx="37"/>
          </p:nvPr>
        </p:nvSpPr>
        <p:spPr>
          <a:xfrm>
            <a:off x="6265847" y="1029750"/>
            <a:ext cx="4993148" cy="448769"/>
          </a:xfrm>
        </p:spPr>
        <p:txBody>
          <a:bodyPr/>
          <a:lstStyle/>
          <a:p>
            <a:r>
              <a:rPr lang="en-GB" dirty="0"/>
              <a:t>Data Understanding</a:t>
            </a:r>
          </a:p>
        </p:txBody>
      </p:sp>
      <p:sp>
        <p:nvSpPr>
          <p:cNvPr id="16" name="Content Placeholder 15">
            <a:extLst>
              <a:ext uri="{FF2B5EF4-FFF2-40B4-BE49-F238E27FC236}">
                <a16:creationId xmlns:a16="http://schemas.microsoft.com/office/drawing/2014/main" id="{D799DDCC-BEDD-7978-910B-BC382104455B}"/>
              </a:ext>
            </a:extLst>
          </p:cNvPr>
          <p:cNvSpPr>
            <a:spLocks noGrp="1"/>
          </p:cNvSpPr>
          <p:nvPr>
            <p:ph sz="quarter" idx="38"/>
          </p:nvPr>
        </p:nvSpPr>
        <p:spPr>
          <a:xfrm>
            <a:off x="919283" y="1615044"/>
            <a:ext cx="4992567" cy="4213205"/>
          </a:xfrm>
        </p:spPr>
        <p:txBody>
          <a:bodyPr>
            <a:normAutofit lnSpcReduction="10000"/>
          </a:bodyPr>
          <a:lstStyle/>
          <a:p>
            <a:pPr marL="0" marR="0" lvl="0" indent="0" algn="l" defTabSz="914400" rtl="0" eaLnBrk="1" fontAlgn="auto" latinLnBrk="0" hangingPunct="1">
              <a:lnSpc>
                <a:spcPct val="90000"/>
              </a:lnSpc>
              <a:spcBef>
                <a:spcPts val="1000"/>
              </a:spcBef>
              <a:spcAft>
                <a:spcPts val="0"/>
              </a:spcAft>
              <a:buClrTx/>
              <a:buSzTx/>
              <a:buNone/>
              <a:tabLst/>
              <a:defRPr/>
            </a:pPr>
            <a:r>
              <a:rPr kumimoji="0" lang="en-US" sz="2000" b="0" i="0" u="none" strike="noStrike" kern="1200" cap="none" spc="0" normalizeH="0" baseline="0" noProof="0" dirty="0">
                <a:ln>
                  <a:noFill/>
                </a:ln>
                <a:solidFill>
                  <a:prstClr val="white"/>
                </a:solidFill>
                <a:effectLst/>
                <a:uLnTx/>
                <a:uFillTx/>
                <a:latin typeface="Bierstadt"/>
                <a:ea typeface="+mn-ea"/>
                <a:cs typeface="+mn-cs"/>
              </a:rPr>
              <a:t>Understanding the stakeholders: </a:t>
            </a:r>
          </a:p>
          <a:p>
            <a:pPr>
              <a:defRPr/>
            </a:pPr>
            <a:r>
              <a:rPr kumimoji="0" lang="en-US" sz="2000" b="0" i="0" u="none" strike="noStrike" kern="1200" cap="none" spc="0" normalizeH="0" baseline="0" noProof="0" dirty="0">
                <a:ln>
                  <a:noFill/>
                </a:ln>
                <a:solidFill>
                  <a:prstClr val="white"/>
                </a:solidFill>
                <a:effectLst/>
                <a:uLnTx/>
                <a:uFillTx/>
                <a:latin typeface="Bierstadt"/>
                <a:ea typeface="+mn-ea"/>
                <a:cs typeface="+mn-cs"/>
              </a:rPr>
              <a:t>I aimed to cater to the needs of real estate professionals, investors, and homebuyers who rely on accurate house price predictions for their decision-making processes.</a:t>
            </a:r>
          </a:p>
          <a:p>
            <a:pPr marL="0" marR="0" lvl="0" indent="0" algn="l" defTabSz="914400" rtl="0" eaLnBrk="1" fontAlgn="auto" latinLnBrk="0" hangingPunct="1">
              <a:lnSpc>
                <a:spcPct val="90000"/>
              </a:lnSpc>
              <a:spcBef>
                <a:spcPts val="1000"/>
              </a:spcBef>
              <a:spcAft>
                <a:spcPts val="0"/>
              </a:spcAft>
              <a:buClrTx/>
              <a:buSzTx/>
              <a:buNone/>
              <a:tabLst/>
              <a:defRPr/>
            </a:pPr>
            <a:r>
              <a:rPr kumimoji="0" lang="en-US" sz="2000" b="0" i="0" u="none" strike="noStrike" kern="1200" cap="none" spc="0" normalizeH="0" baseline="0" noProof="0" dirty="0">
                <a:ln>
                  <a:noFill/>
                </a:ln>
                <a:solidFill>
                  <a:prstClr val="white"/>
                </a:solidFill>
                <a:effectLst/>
                <a:uLnTx/>
                <a:uFillTx/>
                <a:latin typeface="Bierstadt"/>
                <a:ea typeface="+mn-ea"/>
                <a:cs typeface="+mn-cs"/>
              </a:rPr>
              <a:t>Key questions: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Bierstadt"/>
                <a:ea typeface="+mn-ea"/>
                <a:cs typeface="+mn-cs"/>
              </a:rPr>
              <a:t>What are the primary factors influencing house prices?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Bierstadt"/>
                <a:ea typeface="+mn-ea"/>
                <a:cs typeface="+mn-cs"/>
              </a:rPr>
              <a:t>How effectively can we estimate house prices based on the provided features?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Bierstadt"/>
                <a:ea typeface="+mn-ea"/>
                <a:cs typeface="+mn-cs"/>
              </a:rPr>
              <a:t>What recommendations can we offer to stakeholders based on our analysis?</a:t>
            </a:r>
          </a:p>
        </p:txBody>
      </p:sp>
    </p:spTree>
    <p:extLst>
      <p:ext uri="{BB962C8B-B14F-4D97-AF65-F5344CB8AC3E}">
        <p14:creationId xmlns:p14="http://schemas.microsoft.com/office/powerpoint/2010/main" val="623127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Date Placeholder 169">
            <a:extLst>
              <a:ext uri="{FF2B5EF4-FFF2-40B4-BE49-F238E27FC236}">
                <a16:creationId xmlns:a16="http://schemas.microsoft.com/office/drawing/2014/main" id="{858C6970-5076-4B31-AADB-4CB24661C0FA}"/>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2023</a:t>
            </a:r>
          </a:p>
        </p:txBody>
      </p:sp>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41" name="Text Placeholder 40">
            <a:extLst>
              <a:ext uri="{FF2B5EF4-FFF2-40B4-BE49-F238E27FC236}">
                <a16:creationId xmlns:a16="http://schemas.microsoft.com/office/drawing/2014/main" id="{AB1F0844-6AE3-4B7A-B203-EFD1F867441B}"/>
              </a:ext>
            </a:extLst>
          </p:cNvPr>
          <p:cNvSpPr>
            <a:spLocks noGrp="1"/>
          </p:cNvSpPr>
          <p:nvPr>
            <p:ph type="body" sz="quarter" idx="27"/>
          </p:nvPr>
        </p:nvSpPr>
        <p:spPr>
          <a:xfrm>
            <a:off x="5819303" y="1252281"/>
            <a:ext cx="5334461" cy="2071579"/>
          </a:xfrm>
        </p:spPr>
        <p:txBody>
          <a:bodyPr rtlCol="0">
            <a:normAutofit fontScale="92500" lnSpcReduction="20000"/>
          </a:bodyPr>
          <a:lstStyle/>
          <a:p>
            <a:pPr rtl="0"/>
            <a:r>
              <a:rPr lang="en-US" sz="1800" dirty="0"/>
              <a:t>This visualization helps to understand the relationships between the numerical features in the dataset. Positive correlations are represented by warmer </a:t>
            </a:r>
            <a:r>
              <a:rPr lang="en-US" sz="1800" dirty="0" err="1"/>
              <a:t>colours</a:t>
            </a:r>
            <a:r>
              <a:rPr lang="en-US" sz="1800" dirty="0"/>
              <a:t> (red) and negative correlations by cooler </a:t>
            </a:r>
            <a:r>
              <a:rPr lang="en-US" sz="1800" dirty="0" err="1"/>
              <a:t>colours</a:t>
            </a:r>
            <a:r>
              <a:rPr lang="en-US" sz="1800" dirty="0"/>
              <a:t> (blue). The intensity of the </a:t>
            </a:r>
            <a:r>
              <a:rPr lang="en-US" sz="1800" dirty="0" err="1"/>
              <a:t>colour</a:t>
            </a:r>
            <a:r>
              <a:rPr lang="en-US" sz="1800" dirty="0"/>
              <a:t> indicates the strength of the correlation.</a:t>
            </a:r>
            <a:endParaRPr lang="en-GB" sz="1800" dirty="0"/>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486779" y="444879"/>
            <a:ext cx="10904885" cy="768096"/>
          </a:xfrm>
        </p:spPr>
        <p:txBody>
          <a:bodyPr rtlCol="0"/>
          <a:lstStyle/>
          <a:p>
            <a:pPr algn="ctr" rtl="0"/>
            <a:r>
              <a:rPr lang="en-US" dirty="0"/>
              <a:t>Correlation Heatmap of Numerical Features Ten Movies by Number of Votes</a:t>
            </a:r>
            <a:endParaRPr lang="en-GB" dirty="0"/>
          </a:p>
        </p:txBody>
      </p:sp>
      <p:pic>
        <p:nvPicPr>
          <p:cNvPr id="5" name="Picture 4">
            <a:extLst>
              <a:ext uri="{FF2B5EF4-FFF2-40B4-BE49-F238E27FC236}">
                <a16:creationId xmlns:a16="http://schemas.microsoft.com/office/drawing/2014/main" id="{706A29D2-D41E-0994-B152-EEB645BBE7D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0664" y="1318161"/>
            <a:ext cx="5643242" cy="5022089"/>
          </a:xfrm>
          <a:prstGeom prst="rect">
            <a:avLst/>
          </a:prstGeom>
        </p:spPr>
      </p:pic>
    </p:spTree>
    <p:extLst>
      <p:ext uri="{BB962C8B-B14F-4D97-AF65-F5344CB8AC3E}">
        <p14:creationId xmlns:p14="http://schemas.microsoft.com/office/powerpoint/2010/main" val="1015501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Date Placeholder 169">
            <a:extLst>
              <a:ext uri="{FF2B5EF4-FFF2-40B4-BE49-F238E27FC236}">
                <a16:creationId xmlns:a16="http://schemas.microsoft.com/office/drawing/2014/main" id="{858C6970-5076-4B31-AADB-4CB24661C0FA}"/>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2023</a:t>
            </a:r>
          </a:p>
        </p:txBody>
      </p:sp>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41" name="Text Placeholder 40">
            <a:extLst>
              <a:ext uri="{FF2B5EF4-FFF2-40B4-BE49-F238E27FC236}">
                <a16:creationId xmlns:a16="http://schemas.microsoft.com/office/drawing/2014/main" id="{AB1F0844-6AE3-4B7A-B203-EFD1F867441B}"/>
              </a:ext>
            </a:extLst>
          </p:cNvPr>
          <p:cNvSpPr>
            <a:spLocks noGrp="1"/>
          </p:cNvSpPr>
          <p:nvPr>
            <p:ph type="body" sz="quarter" idx="27"/>
          </p:nvPr>
        </p:nvSpPr>
        <p:spPr>
          <a:xfrm>
            <a:off x="5819303" y="1109781"/>
            <a:ext cx="5885918" cy="4911791"/>
          </a:xfrm>
        </p:spPr>
        <p:txBody>
          <a:bodyPr rtlCol="0">
            <a:normAutofit/>
          </a:bodyPr>
          <a:lstStyle/>
          <a:p>
            <a:pPr rtl="0">
              <a:lnSpc>
                <a:spcPct val="110000"/>
              </a:lnSpc>
            </a:pPr>
            <a:r>
              <a:rPr lang="en-US" sz="1200" dirty="0"/>
              <a:t>The histogram shown gives us a clear picture of how house prices are distributed in the dataset. On the x-axis, we have the different price ranges for the houses, while the y-axis represents the number of houses falling within each range. To provide a smoother representation of the data, a kernel density estimate (KDE) curve is overlaid on the histogram.</a:t>
            </a:r>
          </a:p>
          <a:p>
            <a:pPr rtl="0">
              <a:lnSpc>
                <a:spcPct val="110000"/>
              </a:lnSpc>
            </a:pPr>
            <a:endParaRPr lang="en-US" sz="1200" dirty="0"/>
          </a:p>
          <a:p>
            <a:pPr rtl="0">
              <a:lnSpc>
                <a:spcPct val="110000"/>
              </a:lnSpc>
            </a:pPr>
            <a:r>
              <a:rPr lang="en-US" sz="1200" dirty="0"/>
              <a:t>Main observations we can make from the histogram:</a:t>
            </a:r>
          </a:p>
          <a:p>
            <a:pPr marL="171450" indent="-171450" rtl="0">
              <a:lnSpc>
                <a:spcPct val="110000"/>
              </a:lnSpc>
              <a:buFont typeface="Arial" panose="020B0604020202020204" pitchFamily="34" charset="0"/>
              <a:buChar char="•"/>
            </a:pPr>
            <a:r>
              <a:rPr lang="en-US" sz="1200" dirty="0"/>
              <a:t>The majority of house prices fall between $200,000 and $400,000, with the highest concentration around $300,000. This means that most houses in the dataset have prices within this range.</a:t>
            </a:r>
          </a:p>
          <a:p>
            <a:pPr marL="171450" indent="-171450" rtl="0">
              <a:lnSpc>
                <a:spcPct val="110000"/>
              </a:lnSpc>
              <a:buFont typeface="Arial" panose="020B0604020202020204" pitchFamily="34" charset="0"/>
              <a:buChar char="•"/>
            </a:pPr>
            <a:r>
              <a:rPr lang="en-US" sz="1200" dirty="0"/>
              <a:t>As we move away from this price range, the number of houses gradually decreases. This suggests that houses with prices outside the $200,000 to $400,000 range are relatively less common in the dataset.</a:t>
            </a:r>
          </a:p>
          <a:p>
            <a:pPr marL="171450" indent="-171450" rtl="0">
              <a:lnSpc>
                <a:spcPct val="110000"/>
              </a:lnSpc>
              <a:buFont typeface="Arial" panose="020B0604020202020204" pitchFamily="34" charset="0"/>
              <a:buChar char="•"/>
            </a:pPr>
            <a:r>
              <a:rPr lang="en-US" sz="1200" dirty="0"/>
              <a:t>The distribution of house prices appears to be slightly skewed to the right. In other words, there are more houses with lower prices compared to higher prices. This observation is supported by the KDE curve, which shows a gradual decline in density as prices increase.</a:t>
            </a:r>
          </a:p>
          <a:p>
            <a:pPr rtl="0">
              <a:lnSpc>
                <a:spcPct val="110000"/>
              </a:lnSpc>
            </a:pPr>
            <a:endParaRPr lang="en-US" sz="1200" dirty="0"/>
          </a:p>
          <a:p>
            <a:pPr rtl="0">
              <a:lnSpc>
                <a:spcPct val="110000"/>
              </a:lnSpc>
            </a:pPr>
            <a:r>
              <a:rPr lang="en-US" sz="1200" dirty="0"/>
              <a:t>Overall, this visualization provides us with valuable insights into the distribution of house prices in the dataset. It helps us understand the range of prices and where the majority of houses fall within that range.</a:t>
            </a:r>
            <a:endParaRPr lang="en-GB" sz="1200" dirty="0"/>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486779" y="444879"/>
            <a:ext cx="10904885" cy="768096"/>
          </a:xfrm>
        </p:spPr>
        <p:txBody>
          <a:bodyPr rtlCol="0"/>
          <a:lstStyle/>
          <a:p>
            <a:pPr algn="ctr" rtl="0"/>
            <a:r>
              <a:rPr lang="en-US" dirty="0"/>
              <a:t>Distribution of House Prices</a:t>
            </a:r>
            <a:endParaRPr lang="en-GB" dirty="0"/>
          </a:p>
        </p:txBody>
      </p:sp>
      <p:pic>
        <p:nvPicPr>
          <p:cNvPr id="5" name="Picture 4">
            <a:extLst>
              <a:ext uri="{FF2B5EF4-FFF2-40B4-BE49-F238E27FC236}">
                <a16:creationId xmlns:a16="http://schemas.microsoft.com/office/drawing/2014/main" id="{706A29D2-D41E-0994-B152-EEB645BBE7D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0664" y="1636838"/>
            <a:ext cx="5643242" cy="4384734"/>
          </a:xfrm>
          <a:prstGeom prst="rect">
            <a:avLst/>
          </a:prstGeom>
        </p:spPr>
      </p:pic>
    </p:spTree>
    <p:extLst>
      <p:ext uri="{BB962C8B-B14F-4D97-AF65-F5344CB8AC3E}">
        <p14:creationId xmlns:p14="http://schemas.microsoft.com/office/powerpoint/2010/main" val="4222420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Date Placeholder 169">
            <a:extLst>
              <a:ext uri="{FF2B5EF4-FFF2-40B4-BE49-F238E27FC236}">
                <a16:creationId xmlns:a16="http://schemas.microsoft.com/office/drawing/2014/main" id="{858C6970-5076-4B31-AADB-4CB24661C0FA}"/>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2023</a:t>
            </a:r>
          </a:p>
        </p:txBody>
      </p:sp>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41" name="Text Placeholder 40">
            <a:extLst>
              <a:ext uri="{FF2B5EF4-FFF2-40B4-BE49-F238E27FC236}">
                <a16:creationId xmlns:a16="http://schemas.microsoft.com/office/drawing/2014/main" id="{AB1F0844-6AE3-4B7A-B203-EFD1F867441B}"/>
              </a:ext>
            </a:extLst>
          </p:cNvPr>
          <p:cNvSpPr>
            <a:spLocks noGrp="1"/>
          </p:cNvSpPr>
          <p:nvPr>
            <p:ph type="body" sz="quarter" idx="27"/>
          </p:nvPr>
        </p:nvSpPr>
        <p:spPr>
          <a:xfrm>
            <a:off x="6207016" y="1609772"/>
            <a:ext cx="4975957" cy="3698198"/>
          </a:xfrm>
        </p:spPr>
        <p:txBody>
          <a:bodyPr rtlCol="0">
            <a:normAutofit fontScale="70000" lnSpcReduction="20000"/>
          </a:bodyPr>
          <a:lstStyle/>
          <a:p>
            <a:pPr rtl="0"/>
            <a:r>
              <a:rPr lang="en-US" sz="1800" dirty="0"/>
              <a:t>The bar plot shows the relationship between the number of bedrooms in a house and its price. The x-axis represents the number of bedrooms, while the y-axis represents the price. </a:t>
            </a:r>
          </a:p>
          <a:p>
            <a:pPr rtl="0"/>
            <a:r>
              <a:rPr lang="en-US" sz="1800" dirty="0"/>
              <a:t> From the plot, we can observe that houses with a higher number of bedrooms tend to have higher prices. This indicates that the number of bedrooms is a significant factor in determining the price of a house. </a:t>
            </a:r>
          </a:p>
          <a:p>
            <a:pPr rtl="0"/>
            <a:r>
              <a:rPr lang="en-US" sz="1800" dirty="0"/>
              <a:t> The plot also allows us to see the variation in prices for houses with different numbers of bedrooms. For example, houses with 4 bedrooms have a wider range of prices compared to houses with 1 or 2 bedrooms. </a:t>
            </a:r>
          </a:p>
          <a:p>
            <a:pPr rtl="0"/>
            <a:r>
              <a:rPr lang="en-US" sz="1800" dirty="0"/>
              <a:t> Overall, this plot provides a visual representation of the relationship between the number of bedrooms and house prices, allowing us to easily compare and analyze the data.</a:t>
            </a:r>
            <a:endParaRPr lang="en-GB" dirty="0"/>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838200" y="444879"/>
            <a:ext cx="10553464" cy="768096"/>
          </a:xfrm>
        </p:spPr>
        <p:txBody>
          <a:bodyPr rtlCol="0"/>
          <a:lstStyle/>
          <a:p>
            <a:pPr rtl="0"/>
            <a:r>
              <a:rPr lang="en-US" dirty="0"/>
              <a:t>House Prices by Number of Bedrooms</a:t>
            </a:r>
            <a:endParaRPr lang="en-GB" dirty="0"/>
          </a:p>
        </p:txBody>
      </p:sp>
      <p:pic>
        <p:nvPicPr>
          <p:cNvPr id="7" name="Picture 6">
            <a:extLst>
              <a:ext uri="{FF2B5EF4-FFF2-40B4-BE49-F238E27FC236}">
                <a16:creationId xmlns:a16="http://schemas.microsoft.com/office/drawing/2014/main" id="{F2E0BB60-FA02-38AF-AB67-D2881ED1697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43833" y="1653706"/>
            <a:ext cx="5852167" cy="3654264"/>
          </a:xfrm>
          <a:prstGeom prst="rect">
            <a:avLst/>
          </a:prstGeom>
        </p:spPr>
      </p:pic>
    </p:spTree>
    <p:extLst>
      <p:ext uri="{BB962C8B-B14F-4D97-AF65-F5344CB8AC3E}">
        <p14:creationId xmlns:p14="http://schemas.microsoft.com/office/powerpoint/2010/main" val="3210108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Date Placeholder 169">
            <a:extLst>
              <a:ext uri="{FF2B5EF4-FFF2-40B4-BE49-F238E27FC236}">
                <a16:creationId xmlns:a16="http://schemas.microsoft.com/office/drawing/2014/main" id="{858C6970-5076-4B31-AADB-4CB24661C0FA}"/>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2023</a:t>
            </a:r>
          </a:p>
        </p:txBody>
      </p:sp>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41" name="Text Placeholder 40">
            <a:extLst>
              <a:ext uri="{FF2B5EF4-FFF2-40B4-BE49-F238E27FC236}">
                <a16:creationId xmlns:a16="http://schemas.microsoft.com/office/drawing/2014/main" id="{AB1F0844-6AE3-4B7A-B203-EFD1F867441B}"/>
              </a:ext>
            </a:extLst>
          </p:cNvPr>
          <p:cNvSpPr>
            <a:spLocks noGrp="1"/>
          </p:cNvSpPr>
          <p:nvPr>
            <p:ph type="body" sz="quarter" idx="27"/>
          </p:nvPr>
        </p:nvSpPr>
        <p:spPr>
          <a:xfrm>
            <a:off x="5811215" y="1329510"/>
            <a:ext cx="5932549" cy="4679404"/>
          </a:xfrm>
        </p:spPr>
        <p:txBody>
          <a:bodyPr rtlCol="0">
            <a:normAutofit fontScale="62500" lnSpcReduction="20000"/>
          </a:bodyPr>
          <a:lstStyle/>
          <a:p>
            <a:pPr rtl="0">
              <a:lnSpc>
                <a:spcPct val="120000"/>
              </a:lnSpc>
            </a:pPr>
            <a:r>
              <a:rPr lang="en-US" sz="1800" dirty="0"/>
              <a:t>The boxplot provided above offers insights into the association between the number of floors in a house and its corresponding price. The x-axis represents the number of floors, while the y-axis represents the price.</a:t>
            </a:r>
          </a:p>
          <a:p>
            <a:pPr rtl="0">
              <a:lnSpc>
                <a:spcPct val="120000"/>
              </a:lnSpc>
            </a:pPr>
            <a:endParaRPr lang="en-US" sz="1800" dirty="0"/>
          </a:p>
          <a:p>
            <a:pPr rtl="0">
              <a:lnSpc>
                <a:spcPct val="120000"/>
              </a:lnSpc>
            </a:pPr>
            <a:r>
              <a:rPr lang="en-US" sz="1800" dirty="0"/>
              <a:t>Here are the observations we can make from the boxplot:</a:t>
            </a:r>
          </a:p>
          <a:p>
            <a:pPr rtl="0">
              <a:lnSpc>
                <a:spcPct val="120000"/>
              </a:lnSpc>
            </a:pPr>
            <a:endParaRPr lang="en-US" sz="1800" dirty="0"/>
          </a:p>
          <a:p>
            <a:pPr rtl="0">
              <a:lnSpc>
                <a:spcPct val="120000"/>
              </a:lnSpc>
            </a:pPr>
            <a:r>
              <a:rPr lang="en-US" sz="1800" dirty="0"/>
              <a:t>1. The majority of houses in the dataset have either one or two floors, as indicated by the taller boxes located towards the bottom of the plot.</a:t>
            </a:r>
          </a:p>
          <a:p>
            <a:pPr rtl="0">
              <a:lnSpc>
                <a:spcPct val="120000"/>
              </a:lnSpc>
            </a:pPr>
            <a:r>
              <a:rPr lang="en-US" sz="1800" dirty="0"/>
              <a:t>2. Houses with three or more floors are relatively uncommon, as demonstrated by the shorter boxes positioned towards the top of the plot.</a:t>
            </a:r>
          </a:p>
          <a:p>
            <a:pPr rtl="0">
              <a:lnSpc>
                <a:spcPct val="120000"/>
              </a:lnSpc>
            </a:pPr>
            <a:r>
              <a:rPr lang="en-US" sz="1800" dirty="0"/>
              <a:t>3. In general, houses with a greater number of floors tend to have higher prices. This can be inferred from the increasing median price as the number of floors increases.</a:t>
            </a:r>
          </a:p>
          <a:p>
            <a:pPr rtl="0">
              <a:lnSpc>
                <a:spcPct val="120000"/>
              </a:lnSpc>
            </a:pPr>
            <a:r>
              <a:rPr lang="en-US" sz="1800" dirty="0"/>
              <a:t>4. There are a few outliers present in the dataset, which are represented by individual points located outside the whiskers of the boxes. These outliers indicate houses with substantially higher prices compared to others with a similar number of floors.</a:t>
            </a:r>
          </a:p>
          <a:p>
            <a:pPr rtl="0">
              <a:lnSpc>
                <a:spcPct val="120000"/>
              </a:lnSpc>
            </a:pPr>
            <a:endParaRPr lang="en-US" sz="1800" dirty="0"/>
          </a:p>
          <a:p>
            <a:pPr rtl="0">
              <a:lnSpc>
                <a:spcPct val="120000"/>
              </a:lnSpc>
            </a:pPr>
            <a:r>
              <a:rPr lang="en-US" sz="1800" dirty="0"/>
              <a:t>To conclude, the boxplot suggests a positive correlation between the number of floors and the price of a house. However, it is important to acknowledge that other factors may also influence the price, and further analysis would be necessary to determine the exact relationship.</a:t>
            </a:r>
            <a:endParaRPr lang="en-GB" dirty="0"/>
          </a:p>
        </p:txBody>
      </p:sp>
      <p:sp>
        <p:nvSpPr>
          <p:cNvPr id="16" name="Text Placeholder 15">
            <a:extLst>
              <a:ext uri="{FF2B5EF4-FFF2-40B4-BE49-F238E27FC236}">
                <a16:creationId xmlns:a16="http://schemas.microsoft.com/office/drawing/2014/main" id="{84AAE549-3A78-4243-8999-CEED726047F1}"/>
              </a:ext>
            </a:extLst>
          </p:cNvPr>
          <p:cNvSpPr>
            <a:spLocks noGrp="1"/>
          </p:cNvSpPr>
          <p:nvPr>
            <p:ph type="body" sz="quarter" idx="28"/>
          </p:nvPr>
        </p:nvSpPr>
        <p:spPr>
          <a:xfrm>
            <a:off x="6207016" y="2483225"/>
            <a:ext cx="5536749" cy="3250590"/>
          </a:xfrm>
        </p:spPr>
        <p:txBody>
          <a:bodyPr rtlCol="0">
            <a:noAutofit/>
          </a:bodyPr>
          <a:lstStyle/>
          <a:p>
            <a:pPr rtl="0"/>
            <a:endParaRPr lang="en-GB" dirty="0"/>
          </a:p>
          <a:p>
            <a:pPr rtl="0"/>
            <a:endParaRPr lang="en-GB" dirty="0"/>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838200" y="444879"/>
            <a:ext cx="10553464" cy="768096"/>
          </a:xfrm>
        </p:spPr>
        <p:txBody>
          <a:bodyPr rtlCol="0"/>
          <a:lstStyle/>
          <a:p>
            <a:pPr algn="ctr" rtl="0"/>
            <a:r>
              <a:rPr lang="en-US" dirty="0"/>
              <a:t>House Prices by Number of Floors</a:t>
            </a:r>
            <a:endParaRPr lang="en-GB" dirty="0"/>
          </a:p>
        </p:txBody>
      </p:sp>
      <p:pic>
        <p:nvPicPr>
          <p:cNvPr id="7" name="Picture 6">
            <a:extLst>
              <a:ext uri="{FF2B5EF4-FFF2-40B4-BE49-F238E27FC236}">
                <a16:creationId xmlns:a16="http://schemas.microsoft.com/office/drawing/2014/main" id="{F2E0BB60-FA02-38AF-AB67-D2881ED1697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3140" y="1436914"/>
            <a:ext cx="5428076" cy="4296900"/>
          </a:xfrm>
          <a:prstGeom prst="rect">
            <a:avLst/>
          </a:prstGeom>
        </p:spPr>
      </p:pic>
    </p:spTree>
    <p:extLst>
      <p:ext uri="{BB962C8B-B14F-4D97-AF65-F5344CB8AC3E}">
        <p14:creationId xmlns:p14="http://schemas.microsoft.com/office/powerpoint/2010/main" val="175341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Date Placeholder 169">
            <a:extLst>
              <a:ext uri="{FF2B5EF4-FFF2-40B4-BE49-F238E27FC236}">
                <a16:creationId xmlns:a16="http://schemas.microsoft.com/office/drawing/2014/main" id="{858C6970-5076-4B31-AADB-4CB24661C0FA}"/>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2023</a:t>
            </a:r>
          </a:p>
        </p:txBody>
      </p:sp>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41" name="Text Placeholder 40">
            <a:extLst>
              <a:ext uri="{FF2B5EF4-FFF2-40B4-BE49-F238E27FC236}">
                <a16:creationId xmlns:a16="http://schemas.microsoft.com/office/drawing/2014/main" id="{AB1F0844-6AE3-4B7A-B203-EFD1F867441B}"/>
              </a:ext>
            </a:extLst>
          </p:cNvPr>
          <p:cNvSpPr>
            <a:spLocks noGrp="1"/>
          </p:cNvSpPr>
          <p:nvPr>
            <p:ph type="body" sz="quarter" idx="27"/>
          </p:nvPr>
        </p:nvSpPr>
        <p:spPr>
          <a:xfrm>
            <a:off x="6602682" y="1348755"/>
            <a:ext cx="4884438" cy="4493904"/>
          </a:xfrm>
        </p:spPr>
        <p:txBody>
          <a:bodyPr rtlCol="0">
            <a:normAutofit fontScale="85000" lnSpcReduction="10000"/>
          </a:bodyPr>
          <a:lstStyle/>
          <a:p>
            <a:pPr rtl="0"/>
            <a:r>
              <a:rPr lang="en-US" sz="1800" dirty="0"/>
              <a:t>The scatter plot above shows the relationship between the square footage of living space and the price of houses. As the square footage of living space increases, there is a general trend of higher prices. </a:t>
            </a:r>
          </a:p>
          <a:p>
            <a:pPr rtl="0"/>
            <a:endParaRPr lang="en-US" sz="1800" dirty="0"/>
          </a:p>
          <a:p>
            <a:pPr rtl="0"/>
            <a:r>
              <a:rPr lang="en-US" sz="1800" dirty="0"/>
              <a:t>However, there is also some variation in prices for houses with similar square footage. </a:t>
            </a:r>
          </a:p>
          <a:p>
            <a:pPr rtl="0"/>
            <a:r>
              <a:rPr lang="en-US" sz="1800" dirty="0"/>
              <a:t>This suggests that other factors, such as location, condition, and amenities, may also influence house prices. </a:t>
            </a:r>
          </a:p>
          <a:p>
            <a:pPr rtl="0"/>
            <a:endParaRPr lang="en-US" sz="1800" dirty="0"/>
          </a:p>
          <a:p>
            <a:pPr rtl="0"/>
            <a:r>
              <a:rPr lang="en-US" sz="1800" dirty="0"/>
              <a:t>Overall, this plot provides a visual representation of the positive correlation between the square footage of living space and house prices.</a:t>
            </a:r>
            <a:endParaRPr lang="en-GB" sz="1800" dirty="0"/>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838200" y="444879"/>
            <a:ext cx="10553464" cy="768096"/>
          </a:xfrm>
        </p:spPr>
        <p:txBody>
          <a:bodyPr rtlCol="0"/>
          <a:lstStyle/>
          <a:p>
            <a:pPr algn="ctr" rtl="0"/>
            <a:r>
              <a:rPr lang="en-US" dirty="0"/>
              <a:t>House Prices by Square Footage of Living Space</a:t>
            </a:r>
            <a:endParaRPr lang="en-GB" dirty="0"/>
          </a:p>
        </p:txBody>
      </p:sp>
      <p:pic>
        <p:nvPicPr>
          <p:cNvPr id="7" name="Picture 6">
            <a:extLst>
              <a:ext uri="{FF2B5EF4-FFF2-40B4-BE49-F238E27FC236}">
                <a16:creationId xmlns:a16="http://schemas.microsoft.com/office/drawing/2014/main" id="{F2E0BB60-FA02-38AF-AB67-D2881ED1697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0233" y="1348754"/>
            <a:ext cx="5676944" cy="4493905"/>
          </a:xfrm>
          <a:prstGeom prst="rect">
            <a:avLst/>
          </a:prstGeom>
        </p:spPr>
      </p:pic>
    </p:spTree>
    <p:extLst>
      <p:ext uri="{BB962C8B-B14F-4D97-AF65-F5344CB8AC3E}">
        <p14:creationId xmlns:p14="http://schemas.microsoft.com/office/powerpoint/2010/main" val="1357150523"/>
      </p:ext>
    </p:extLst>
  </p:cSld>
  <p:clrMapOvr>
    <a:masterClrMapping/>
  </p:clrMapOvr>
</p:sld>
</file>

<file path=ppt/theme/theme1.xml><?xml version="1.0" encoding="utf-8"?>
<a:theme xmlns:a="http://schemas.openxmlformats.org/drawingml/2006/main" name="1_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0456510_TF33781529_Win32" id="{80830DF2-4D36-40B2-B6D6-9F9487B96B74}" vid="{DD4E384E-6E9E-47D1-8556-0D1304A67D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881</TotalTime>
  <Words>3108</Words>
  <Application>Microsoft Office PowerPoint</Application>
  <PresentationFormat>Widescreen</PresentationFormat>
  <Paragraphs>241</Paragraphs>
  <Slides>22</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-apple-system</vt:lpstr>
      <vt:lpstr>Arial</vt:lpstr>
      <vt:lpstr>Bierstadt</vt:lpstr>
      <vt:lpstr>Calibri</vt:lpstr>
      <vt:lpstr>Courier New</vt:lpstr>
      <vt:lpstr>Posterama</vt:lpstr>
      <vt:lpstr>Posterama Bold</vt:lpstr>
      <vt:lpstr>1_Office Theme</vt:lpstr>
      <vt:lpstr>KINGS COUNTY HOUSING PROJECT</vt:lpstr>
      <vt:lpstr>Problem</vt:lpstr>
      <vt:lpstr>PowerPoint Presentation</vt:lpstr>
      <vt:lpstr>PowerPoint Presentation</vt:lpstr>
      <vt:lpstr>Correlation Heatmap of Numerical Features Ten Movies by Number of Votes</vt:lpstr>
      <vt:lpstr>Distribution of House Prices</vt:lpstr>
      <vt:lpstr>House Prices by Number of Bedrooms</vt:lpstr>
      <vt:lpstr>House Prices by Number of Floors</vt:lpstr>
      <vt:lpstr>House Prices by Square Footage of Living Space</vt:lpstr>
      <vt:lpstr>House Prices by Waterfront View</vt:lpstr>
      <vt:lpstr>House Prices by Year Built</vt:lpstr>
      <vt:lpstr>Impact of Condition on House Prices</vt:lpstr>
      <vt:lpstr>Price by basement availability</vt:lpstr>
      <vt:lpstr>Price by Renovation status</vt:lpstr>
      <vt:lpstr>coefficients of the linear regression model</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Randell Mwania</dc:creator>
  <cp:lastModifiedBy>Randell Mwania</cp:lastModifiedBy>
  <cp:revision>5</cp:revision>
  <dcterms:created xsi:type="dcterms:W3CDTF">2023-06-04T08:33:36Z</dcterms:created>
  <dcterms:modified xsi:type="dcterms:W3CDTF">2023-07-09T19:49:49Z</dcterms:modified>
</cp:coreProperties>
</file>